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140" r:id="rId2"/>
    <p:sldMasterId id="2147484153" r:id="rId3"/>
  </p:sldMasterIdLst>
  <p:notesMasterIdLst>
    <p:notesMasterId r:id="rId47"/>
  </p:notesMasterIdLst>
  <p:handoutMasterIdLst>
    <p:handoutMasterId r:id="rId48"/>
  </p:handoutMasterIdLst>
  <p:sldIdLst>
    <p:sldId id="818" r:id="rId4"/>
    <p:sldId id="833" r:id="rId5"/>
    <p:sldId id="821" r:id="rId6"/>
    <p:sldId id="845" r:id="rId7"/>
    <p:sldId id="785" r:id="rId8"/>
    <p:sldId id="788" r:id="rId9"/>
    <p:sldId id="805" r:id="rId10"/>
    <p:sldId id="807" r:id="rId11"/>
    <p:sldId id="808" r:id="rId12"/>
    <p:sldId id="811" r:id="rId13"/>
    <p:sldId id="829" r:id="rId14"/>
    <p:sldId id="859" r:id="rId15"/>
    <p:sldId id="787" r:id="rId16"/>
    <p:sldId id="763" r:id="rId17"/>
    <p:sldId id="762" r:id="rId18"/>
    <p:sldId id="750" r:id="rId19"/>
    <p:sldId id="688" r:id="rId20"/>
    <p:sldId id="769" r:id="rId21"/>
    <p:sldId id="770" r:id="rId22"/>
    <p:sldId id="834" r:id="rId23"/>
    <p:sldId id="846" r:id="rId24"/>
    <p:sldId id="827" r:id="rId25"/>
    <p:sldId id="836" r:id="rId26"/>
    <p:sldId id="708" r:id="rId27"/>
    <p:sldId id="850" r:id="rId28"/>
    <p:sldId id="837" r:id="rId29"/>
    <p:sldId id="853" r:id="rId30"/>
    <p:sldId id="847" r:id="rId31"/>
    <p:sldId id="854" r:id="rId32"/>
    <p:sldId id="855" r:id="rId33"/>
    <p:sldId id="802" r:id="rId34"/>
    <p:sldId id="858" r:id="rId35"/>
    <p:sldId id="851" r:id="rId36"/>
    <p:sldId id="852" r:id="rId37"/>
    <p:sldId id="839" r:id="rId38"/>
    <p:sldId id="840" r:id="rId39"/>
    <p:sldId id="844" r:id="rId40"/>
    <p:sldId id="694" r:id="rId41"/>
    <p:sldId id="622" r:id="rId42"/>
    <p:sldId id="781" r:id="rId43"/>
    <p:sldId id="857" r:id="rId44"/>
    <p:sldId id="668" r:id="rId45"/>
    <p:sldId id="820" r:id="rId46"/>
  </p:sldIdLst>
  <p:sldSz cx="9144000" cy="6858000" type="screen4x3"/>
  <p:notesSz cx="7315200" cy="96012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2A"/>
    <a:srgbClr val="ED181E"/>
    <a:srgbClr val="F0F5FD"/>
    <a:srgbClr val="E8F0F8"/>
    <a:srgbClr val="C0C0C0"/>
    <a:srgbClr val="0A013D"/>
    <a:srgbClr val="33CC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828" autoAdjust="0"/>
    <p:restoredTop sz="99712" autoAdjust="0"/>
  </p:normalViewPr>
  <p:slideViewPr>
    <p:cSldViewPr>
      <p:cViewPr varScale="1">
        <p:scale>
          <a:sx n="69" d="100"/>
          <a:sy n="69" d="100"/>
        </p:scale>
        <p:origin x="-17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44"/>
    </p:cViewPr>
  </p:sorterViewPr>
  <p:notesViewPr>
    <p:cSldViewPr>
      <p:cViewPr varScale="1">
        <p:scale>
          <a:sx n="66" d="100"/>
          <a:sy n="66" d="100"/>
        </p:scale>
        <p:origin x="-2760" y="-114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2105C9E-A9ED-4ACE-B2E9-834295301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0FBD9D0-1D42-4982-81E1-7C22AFA5F63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CEA072-DF62-4B2E-BAAE-89AA6D81703C}" type="slidenum">
              <a:rPr lang="de-CH" smtClean="0">
                <a:latin typeface="Times" pitchFamily="18" charset="0"/>
                <a:cs typeface="Arial" charset="0"/>
              </a:rPr>
              <a:pPr/>
              <a:t>4</a:t>
            </a:fld>
            <a:endParaRPr lang="de-CH" smtClean="0">
              <a:latin typeface="Times" pitchFamily="18" charset="0"/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</p:spPr>
        <p:txBody>
          <a:bodyPr/>
          <a:lstStyle/>
          <a:p>
            <a:pPr eaLnBrk="1" hangingPunct="1"/>
            <a:endParaRPr lang="fr-FR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Times" pitchFamily="18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06D364-8BC9-460C-B122-646A3BE95B31}" type="slidenum">
              <a:rPr lang="de-CH" smtClean="0">
                <a:latin typeface="Times" pitchFamily="18" charset="0"/>
                <a:cs typeface="Arial" charset="0"/>
              </a:rPr>
              <a:pPr/>
              <a:t>15</a:t>
            </a:fld>
            <a:endParaRPr lang="de-CH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5C17ACC-C567-44E9-9069-FCE1915938CF}" type="slidenum">
              <a:rPr lang="de-CH" smtClean="0">
                <a:latin typeface="Times" pitchFamily="18" charset="0"/>
                <a:cs typeface="Arial" charset="0"/>
              </a:rPr>
              <a:pPr/>
              <a:t>16</a:t>
            </a:fld>
            <a:endParaRPr lang="de-CH" smtClean="0">
              <a:latin typeface="Times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hangingPunct="0">
              <a:lnSpc>
                <a:spcPct val="105000"/>
              </a:lnSpc>
              <a:spcBef>
                <a:spcPct val="50000"/>
              </a:spcBef>
              <a:defRPr/>
            </a:pPr>
            <a:r>
              <a:rPr lang="en-US" sz="800" smtClean="0">
                <a:latin typeface="Arial" pitchFamily="34" charset="0"/>
                <a:cs typeface="+mn-cs"/>
              </a:rPr>
              <a:t>Federal Department of Home Affairs FDHA</a:t>
            </a:r>
            <a:br>
              <a:rPr lang="en-US" sz="800" smtClean="0">
                <a:latin typeface="Arial" pitchFamily="34" charset="0"/>
                <a:cs typeface="+mn-cs"/>
              </a:rPr>
            </a:br>
            <a:r>
              <a:rPr lang="en-US" sz="800" b="1" smtClean="0">
                <a:latin typeface="Arial" pitchFamily="34" charset="0"/>
                <a:cs typeface="+mn-cs"/>
              </a:rPr>
              <a:t>Federal Office of Meteorology and Climatology  MeteoSwiss</a:t>
            </a:r>
            <a:endParaRPr lang="en-US" sz="800" smtClean="0">
              <a:latin typeface="Arial" pitchFamily="34" charset="0"/>
              <a:cs typeface="+mn-cs"/>
            </a:endParaRPr>
          </a:p>
        </p:txBody>
      </p:sp>
      <p:pic>
        <p:nvPicPr>
          <p:cNvPr id="5" name="Picture 41" descr="Bund_e_100%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17575" y="387350"/>
            <a:ext cx="1993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pPr lvl="0"/>
            <a:r>
              <a:rPr lang="en-US" noProof="0" smtClean="0"/>
              <a:t>Hier steht der Name der Präsentation geschrieben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lvl="0"/>
            <a:r>
              <a:rPr lang="en-US" noProof="0" smtClean="0"/>
              <a:t>Datum der Präsentation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0863" y="323850"/>
            <a:ext cx="1866900" cy="5768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23850"/>
            <a:ext cx="5453063" cy="5768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989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330325"/>
            <a:ext cx="3659188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6988" y="1330325"/>
            <a:ext cx="3660775" cy="476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CC540D1-018C-46C1-ADAA-4CA0F58296F0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C40CEFB-5ACC-4CC7-B0D3-55B12EC7BDC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C8BBE-8AB3-48AD-9801-B3BB2543341D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93CE2E9-F9E0-46E9-86E9-94E3D12B19F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D157169-F53C-43AE-9735-669981B49E8E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7A600CD-5526-4A1B-BA28-D45D0981BD0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4E757E0-44FB-48D5-8426-193BAE18E2CF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BF99045-2B9F-40B9-85ED-A465B70C3DB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9E33255-37F6-4A02-B372-83E11982C5EC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1F92ED8-57EA-423E-BC61-AE08C8597FF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FB980E8-B799-47AC-8E2F-9074D6562966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CCBB03D-F115-408C-8B97-032EFACCF7F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474F3D-7CE3-4D25-A3D2-50EC7F1C32E4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0081A64-D655-40FF-9B34-3DC057722EB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B97F482-6DD5-4ADC-8582-E7FEF58D0AD6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7184F5B-1A2C-4074-8253-04BB262CB89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6D99613-B16F-45D0-B807-892065D90314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AA82CBA-7006-4F62-9C17-66E866A02AA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D98DF76-2C6B-494A-8EB9-BC855292FBAA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C489C75-8DF6-46F6-8944-3C8D6FC2218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30BD067-CB8E-4793-B141-78792392441F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69066F1-2E28-4BA2-8397-40242DC1CBB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 userDrawn="1"/>
        </p:nvSpPr>
        <p:spPr bwMode="auto">
          <a:xfrm>
            <a:off x="4572000" y="388938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05000"/>
              </a:lnSpc>
              <a:spcBef>
                <a:spcPct val="50000"/>
              </a:spcBef>
              <a:defRPr/>
            </a:pPr>
            <a: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  <a:t>Federal Department of Home Affairs FDHA</a:t>
            </a:r>
            <a:br>
              <a:rPr lang="en-US" sz="8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800" b="1" dirty="0">
                <a:solidFill>
                  <a:srgbClr val="000000"/>
                </a:solidFill>
                <a:latin typeface="Arial" charset="0"/>
                <a:cs typeface="+mn-cs"/>
              </a:rPr>
              <a:t>Federal Office of Meteorology and Climatology  MeteoSwiss</a:t>
            </a:r>
            <a:endParaRPr lang="en-US" sz="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5" name="Picture 41" descr="Bund_e_100%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36625" y="388938"/>
            <a:ext cx="1993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dirty="0"/>
            </a:lvl1pPr>
          </a:lstStyle>
          <a:p>
            <a:pPr lvl="0"/>
            <a:r>
              <a:rPr lang="de-CH" dirty="0"/>
              <a:t>Titel der Präsentation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de-CH" dirty="0"/>
              <a:t>Datum der Präsentation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5" y="1628775"/>
            <a:ext cx="7472363" cy="350202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2</a:t>
            </a:r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3"/>
          <p:cNvSpPr txBox="1">
            <a:spLocks noChangeArrowheads="1"/>
          </p:cNvSpPr>
          <p:nvPr userDrawn="1"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0">
              <a:lnSpc>
                <a:spcPct val="105000"/>
              </a:lnSpc>
              <a:spcBef>
                <a:spcPct val="50000"/>
              </a:spcBef>
              <a:defRPr/>
            </a:pPr>
            <a:fld id="{A7CB7328-63E9-4944-9088-06034AB4EB69}" type="slidenum">
              <a:rPr lang="de-CH" sz="900" smtClean="0">
                <a:solidFill>
                  <a:srgbClr val="000000"/>
                </a:solidFill>
                <a:cs typeface="+mn-cs"/>
              </a:rPr>
              <a:pPr algn="r" eaLnBrk="0" hangingPunct="0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 smtClean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sp>
        <p:nvSpPr>
          <p:cNvPr id="6" name="Line 40"/>
          <p:cNvSpPr>
            <a:spLocks noChangeShapeType="1"/>
          </p:cNvSpPr>
          <p:nvPr userDrawn="1"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0" hangingPunct="0">
              <a:defRPr/>
            </a:pPr>
            <a:endParaRPr lang="de-DE" sz="21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" name="AutoShape 34"/>
          <p:cNvSpPr>
            <a:spLocks noChangeArrowheads="1"/>
          </p:cNvSpPr>
          <p:nvPr userDrawn="1"/>
        </p:nvSpPr>
        <p:spPr bwMode="auto">
          <a:xfrm>
            <a:off x="1295400" y="6164263"/>
            <a:ext cx="7232650" cy="404812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900" b="1" dirty="0">
                <a:solidFill>
                  <a:srgbClr val="000000"/>
                </a:solidFill>
                <a:latin typeface="Arial" charset="0"/>
                <a:cs typeface="+mn-cs"/>
              </a:rPr>
              <a:t>Title </a:t>
            </a:r>
            <a:r>
              <a:rPr lang="de-CH" sz="900" b="1" dirty="0" err="1">
                <a:solidFill>
                  <a:srgbClr val="000000"/>
                </a:solidFill>
                <a:latin typeface="Arial" charset="0"/>
                <a:cs typeface="+mn-cs"/>
              </a:rPr>
              <a:t>of</a:t>
            </a:r>
            <a:r>
              <a:rPr lang="de-CH" sz="900" b="1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CH" sz="900" b="1" dirty="0" err="1">
                <a:solidFill>
                  <a:srgbClr val="000000"/>
                </a:solidFill>
                <a:latin typeface="Arial" charset="0"/>
                <a:cs typeface="+mn-cs"/>
              </a:rPr>
              <a:t>Presentation</a:t>
            </a:r>
            <a:r>
              <a:rPr lang="de-CH" sz="9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CH" sz="900" dirty="0">
                <a:solidFill>
                  <a:srgbClr val="000000"/>
                </a:solidFill>
                <a:latin typeface="Arial" charset="0"/>
                <a:cs typeface="+mn-cs"/>
              </a:rPr>
              <a:t>| </a:t>
            </a:r>
            <a:r>
              <a:rPr lang="de-CH" sz="900" dirty="0" err="1">
                <a:solidFill>
                  <a:srgbClr val="000000"/>
                </a:solidFill>
                <a:latin typeface="Arial" charset="0"/>
                <a:cs typeface="+mn-cs"/>
              </a:rPr>
              <a:t>Subtitle</a:t>
            </a:r>
            <a:r>
              <a:rPr lang="de-CH" sz="9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de-CH" sz="9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de-CH" sz="900" dirty="0" err="1">
                <a:solidFill>
                  <a:srgbClr val="000000"/>
                </a:solidFill>
                <a:latin typeface="Arial" charset="0"/>
                <a:cs typeface="+mn-cs"/>
              </a:rPr>
              <a:t>Author</a:t>
            </a:r>
            <a:endParaRPr lang="de-CH" sz="900" b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2" name="Bildplatzhalter 2"/>
          <p:cNvSpPr>
            <a:spLocks noGrp="1"/>
          </p:cNvSpPr>
          <p:nvPr>
            <p:ph type="pic" idx="10"/>
          </p:nvPr>
        </p:nvSpPr>
        <p:spPr>
          <a:xfrm>
            <a:off x="1285875" y="1520789"/>
            <a:ext cx="5014317" cy="3348372"/>
          </a:xfrm>
          <a:prstGeom prst="rect">
            <a:avLst/>
          </a:prstGeom>
          <a:noFill/>
          <a:extLst>
            <a:ext uri="{AF507438-7753-43E0-B8FC-AC1667EBCBE1}"/>
          </a:ex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1285874" y="4983559"/>
            <a:ext cx="5014317" cy="4154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AF507438-7753-43E0-B8FC-AC1667EBCBE1}"/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100" kern="1200" dirty="0" smtClean="0">
                <a:latin typeface="Arial" charset="0"/>
              </a:defRPr>
            </a:lvl1pPr>
            <a:lvl2pPr>
              <a:defRPr lang="de-DE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88" y="1592796"/>
            <a:ext cx="3660775" cy="431905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7896" y="16272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6000" y="2430040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4680012" y="16288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11"/>
          </p:nvPr>
        </p:nvSpPr>
        <p:spPr>
          <a:xfrm>
            <a:off x="4680012" y="2420888"/>
            <a:ext cx="3203992" cy="355524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zwei Inhalte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88" y="1628800"/>
            <a:ext cx="3660775" cy="1980220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88" y="3789040"/>
            <a:ext cx="3660775" cy="21228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330325"/>
            <a:ext cx="3659188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6988" y="1330325"/>
            <a:ext cx="366077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smtClean="0">
              <a:latin typeface="Arial" pitchFamily="34" charset="0"/>
              <a:cs typeface="+mn-cs"/>
            </a:endParaRPr>
          </a:p>
        </p:txBody>
      </p: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Der Titel kann einzeilig sein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330325"/>
            <a:ext cx="747236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Um den Fliesstext übersichtlich zu halten, sollten Abschnitte</a:t>
            </a:r>
          </a:p>
          <a:p>
            <a:pPr lvl="0"/>
            <a:r>
              <a:rPr lang="en-US" smtClean="0"/>
              <a:t>gemacht werden. Diese werden zur besseren Lesbarkeit</a:t>
            </a:r>
          </a:p>
          <a:p>
            <a:pPr lvl="0"/>
            <a:r>
              <a:rPr lang="en-US" smtClean="0"/>
              <a:t>jeweils mit eine Blindzeile getrennt.</a:t>
            </a:r>
            <a:br>
              <a:rPr lang="en-US" smtClean="0"/>
            </a:br>
            <a:endParaRPr lang="en-US" smtClean="0"/>
          </a:p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9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0" hangingPunct="0">
              <a:lnSpc>
                <a:spcPct val="105000"/>
              </a:lnSpc>
              <a:spcBef>
                <a:spcPct val="50000"/>
              </a:spcBef>
              <a:defRPr/>
            </a:pPr>
            <a:fld id="{D27B2F19-C181-4F8A-B810-3F6B29BD90E2}" type="slidenum">
              <a:rPr lang="en-US" sz="900" smtClean="0">
                <a:latin typeface="Arial" pitchFamily="34" charset="0"/>
                <a:cs typeface="+mn-cs"/>
              </a:rPr>
              <a:pPr algn="r" eaLnBrk="0" hangingPunct="0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en-US" sz="900" smtClean="0">
                <a:latin typeface="Arial" pitchFamily="34" charset="0"/>
                <a:cs typeface="+mn-cs"/>
              </a:rPr>
              <a:t> </a:t>
            </a:r>
          </a:p>
        </p:txBody>
      </p:sp>
      <p:sp>
        <p:nvSpPr>
          <p:cNvPr id="1030" name="AutoShape 34"/>
          <p:cNvSpPr>
            <a:spLocks noChangeArrowheads="1"/>
          </p:cNvSpPr>
          <p:nvPr/>
        </p:nvSpPr>
        <p:spPr bwMode="auto">
          <a:xfrm>
            <a:off x="1255713" y="6173788"/>
            <a:ext cx="7172325" cy="204787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900" b="1" dirty="0">
                <a:latin typeface="Arial" charset="0"/>
                <a:cs typeface="+mn-cs"/>
              </a:rPr>
              <a:t>WMO DRR 2013 </a:t>
            </a:r>
            <a:r>
              <a:rPr lang="de-CH" sz="900" b="1" dirty="0">
                <a:latin typeface="Arial" charset="0"/>
                <a:cs typeface="+mn-cs"/>
              </a:rPr>
              <a:t>– Urs Germann</a:t>
            </a:r>
            <a:endParaRPr lang="en-US" sz="900" b="1" dirty="0">
              <a:latin typeface="Arial" charset="0"/>
              <a:cs typeface="+mn-cs"/>
            </a:endParaRPr>
          </a:p>
        </p:txBody>
      </p:sp>
      <p:sp>
        <p:nvSpPr>
          <p:cNvPr id="1031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0" hangingPunct="0">
              <a:defRPr/>
            </a:pPr>
            <a:endParaRPr lang="de-CH">
              <a:cs typeface="+mn-cs"/>
            </a:endParaRPr>
          </a:p>
        </p:txBody>
      </p:sp>
      <p:pic>
        <p:nvPicPr>
          <p:cNvPr id="1032" name="Picture 45" descr="Wappe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78" r:id="rId2"/>
    <p:sldLayoutId id="2147484177" r:id="rId3"/>
    <p:sldLayoutId id="2147484176" r:id="rId4"/>
    <p:sldLayoutId id="2147484175" r:id="rId5"/>
    <p:sldLayoutId id="2147484174" r:id="rId6"/>
    <p:sldLayoutId id="2147484173" r:id="rId7"/>
    <p:sldLayoutId id="2147484172" r:id="rId8"/>
    <p:sldLayoutId id="2147484171" r:id="rId9"/>
    <p:sldLayoutId id="2147484170" r:id="rId10"/>
    <p:sldLayoutId id="2147484169" r:id="rId11"/>
    <p:sldLayoutId id="214748416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D9730B5-4DD0-423A-8C88-95C5070F26B6}" type="datetimeFigureOut">
              <a:rPr lang="de-CH"/>
              <a:pPr>
                <a:defRPr/>
              </a:pPr>
              <a:t>13.06.2013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F470D86-D965-498D-8E55-27EE71CC449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pic>
        <p:nvPicPr>
          <p:cNvPr id="14341" name="Picture 45" descr="Wappe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4" descr="Wappe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83" r:id="rId2"/>
    <p:sldLayoutId id="2147484182" r:id="rId3"/>
    <p:sldLayoutId id="2147484197" r:id="rId4"/>
    <p:sldLayoutId id="2147484181" r:id="rId5"/>
    <p:sldLayoutId id="2147484180" r:id="rId6"/>
    <p:sldLayoutId id="2147484179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wmf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P10105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1281113"/>
            <a:ext cx="8856663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 descr="C:\uge\camedo\PEOPLE\METEOSWISS\SMN\VSSOR_201210301219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1763" y="1277938"/>
            <a:ext cx="4184650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07950" y="1484313"/>
            <a:ext cx="496887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CH" b="1">
                <a:latin typeface="Arial" charset="0"/>
              </a:rPr>
              <a:t>The role of </a:t>
            </a:r>
            <a:br>
              <a:rPr lang="de-CH" b="1">
                <a:latin typeface="Arial" charset="0"/>
              </a:rPr>
            </a:br>
            <a:r>
              <a:rPr lang="de-CH" b="1">
                <a:latin typeface="Arial" charset="0"/>
              </a:rPr>
              <a:t>measurement technology,</a:t>
            </a:r>
            <a:br>
              <a:rPr lang="de-CH" b="1">
                <a:latin typeface="Arial" charset="0"/>
              </a:rPr>
            </a:br>
            <a:r>
              <a:rPr lang="de-CH" b="1">
                <a:latin typeface="Arial" charset="0"/>
              </a:rPr>
              <a:t>data integration and nowcasting</a:t>
            </a:r>
            <a:br>
              <a:rPr lang="de-CH" b="1">
                <a:latin typeface="Arial" charset="0"/>
              </a:rPr>
            </a:br>
            <a:r>
              <a:rPr lang="de-CH" b="1">
                <a:latin typeface="Arial" charset="0"/>
              </a:rPr>
              <a:t>for DRR in Switzerland</a:t>
            </a:r>
            <a:r>
              <a:rPr lang="de-CH" sz="1800" b="1">
                <a:latin typeface="Arial" charset="0"/>
              </a:rPr>
              <a:t/>
            </a:r>
            <a:br>
              <a:rPr lang="de-CH" sz="1800" b="1">
                <a:latin typeface="Arial" charset="0"/>
              </a:rPr>
            </a:br>
            <a:endParaRPr lang="de-CH" sz="1800" b="1">
              <a:latin typeface="Arial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de-CH" sz="1600" b="1">
                <a:latin typeface="Arial" charset="0"/>
              </a:rPr>
              <a:t>Urs Germann</a:t>
            </a:r>
            <a:r>
              <a:rPr lang="de-CH" sz="1600">
                <a:latin typeface="Arial" charset="0"/>
              </a:rPr>
              <a:t/>
            </a:r>
            <a:br>
              <a:rPr lang="de-CH" sz="1600">
                <a:latin typeface="Arial" charset="0"/>
              </a:rPr>
            </a:br>
            <a:r>
              <a:rPr lang="de-CH" sz="1200">
                <a:latin typeface="Arial" charset="0"/>
              </a:rPr>
              <a:t>Head of Radar, Satellite and Nowcasting Division</a:t>
            </a:r>
            <a:br>
              <a:rPr lang="de-CH" sz="1200">
                <a:latin typeface="Arial" charset="0"/>
              </a:rPr>
            </a:br>
            <a:r>
              <a:rPr lang="de-CH" sz="1200">
                <a:latin typeface="Arial" charset="0"/>
              </a:rPr>
              <a:t>Project manager Rad4Alp (Swiss radar renewal)</a:t>
            </a:r>
            <a:br>
              <a:rPr lang="de-CH" sz="1200">
                <a:latin typeface="Arial" charset="0"/>
              </a:rPr>
            </a:br>
            <a:r>
              <a:rPr lang="de-CH" sz="1600" b="1">
                <a:latin typeface="Arial" charset="0"/>
              </a:rPr>
              <a:t>MeteoSwiss, Locarno-Monti</a:t>
            </a:r>
            <a:br>
              <a:rPr lang="de-CH" sz="1600" b="1">
                <a:latin typeface="Arial" charset="0"/>
              </a:rPr>
            </a:br>
            <a:endParaRPr lang="de-CH" sz="1600" b="1">
              <a:latin typeface="Arial" charset="0"/>
            </a:endParaRPr>
          </a:p>
          <a:p>
            <a:pPr algn="r" eaLnBrk="0" hangingPunct="0">
              <a:spcBef>
                <a:spcPct val="50000"/>
              </a:spcBef>
            </a:pPr>
            <a:r>
              <a:rPr lang="de-CH" sz="1600" b="1">
                <a:latin typeface="Arial" charset="0"/>
              </a:rPr>
              <a:t/>
            </a:r>
            <a:br>
              <a:rPr lang="de-CH" sz="1600" b="1">
                <a:latin typeface="Arial" charset="0"/>
              </a:rPr>
            </a:br>
            <a:r>
              <a:rPr lang="de-CH" sz="1200" b="1">
                <a:latin typeface="Arial" charset="0"/>
              </a:rPr>
              <a:t>Acknowledments: </a:t>
            </a:r>
            <a:r>
              <a:rPr lang="de-CH" sz="1200">
                <a:latin typeface="Arial" charset="0"/>
              </a:rPr>
              <a:t>M Kube, E Grüter, </a:t>
            </a:r>
            <a:br>
              <a:rPr lang="de-CH" sz="1200">
                <a:latin typeface="Arial" charset="0"/>
              </a:rPr>
            </a:br>
            <a:r>
              <a:rPr lang="de-CH" sz="1200">
                <a:latin typeface="Arial" charset="0"/>
              </a:rPr>
              <a:t>Y Roulet, L Panziera, I Sideris, </a:t>
            </a:r>
            <a:br>
              <a:rPr lang="de-CH" sz="1200">
                <a:latin typeface="Arial" charset="0"/>
              </a:rPr>
            </a:br>
            <a:r>
              <a:rPr lang="de-CH" sz="1200">
                <a:latin typeface="Arial" charset="0"/>
              </a:rPr>
              <a:t>M Gabella, M Boscacci,</a:t>
            </a:r>
            <a:br>
              <a:rPr lang="de-CH" sz="1200">
                <a:latin typeface="Arial" charset="0"/>
              </a:rPr>
            </a:br>
            <a:r>
              <a:rPr lang="de-CH" sz="1200">
                <a:latin typeface="Arial" charset="0"/>
              </a:rPr>
              <a:t>L Nisi, A Hering, </a:t>
            </a:r>
            <a:br>
              <a:rPr lang="de-CH" sz="1200">
                <a:latin typeface="Arial" charset="0"/>
              </a:rPr>
            </a:br>
            <a:r>
              <a:rPr lang="de-CH" sz="1200">
                <a:latin typeface="Arial" charset="0"/>
              </a:rPr>
              <a:t>and others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pic>
        <p:nvPicPr>
          <p:cNvPr id="47106" name="Picture 2" descr="\\paypc099\Photos_SMN\6-FD_Valais\VSCHY\VSCHY_201010271134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5188"/>
            <a:ext cx="45148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\\paypc099\Photos_SMN\6-FD_Valais\VSCLU\VSCLU_20111116172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0" y="865188"/>
            <a:ext cx="45148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029450" y="6300788"/>
            <a:ext cx="2119313" cy="585787"/>
          </a:xfrm>
          <a:prstGeom prst="rect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0" hangingPunct="0">
              <a:defRPr/>
            </a:pPr>
            <a:r>
              <a:rPr lang="de-CH" sz="1600" i="1" dirty="0" err="1">
                <a:solidFill>
                  <a:schemeClr val="bg1"/>
                </a:solidFill>
                <a:latin typeface="Arial" charset="0"/>
                <a:cs typeface="+mn-cs"/>
              </a:rPr>
              <a:t>SwissMetNet</a:t>
            </a:r>
            <a:r>
              <a:rPr lang="de-CH" sz="1600" i="1" dirty="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r>
              <a:rPr lang="de-CH" sz="1600" i="1" dirty="0" smtClean="0">
                <a:solidFill>
                  <a:schemeClr val="bg1"/>
                </a:solidFill>
                <a:latin typeface="Arial" charset="0"/>
                <a:cs typeface="+mn-cs"/>
              </a:rPr>
              <a:t>VSCLU</a:t>
            </a:r>
          </a:p>
          <a:p>
            <a:pPr algn="r" eaLnBrk="0" hangingPunct="0">
              <a:defRPr/>
            </a:pPr>
            <a:r>
              <a:rPr lang="de-CH" sz="1600" i="1" dirty="0" err="1" smtClean="0">
                <a:solidFill>
                  <a:schemeClr val="bg1"/>
                </a:solidFill>
                <a:latin typeface="Arial" charset="0"/>
                <a:cs typeface="+mn-cs"/>
              </a:rPr>
              <a:t>Clusanfe</a:t>
            </a:r>
            <a:r>
              <a:rPr lang="de-CH" sz="1600" i="1" dirty="0" smtClean="0">
                <a:solidFill>
                  <a:schemeClr val="bg1"/>
                </a:solidFill>
                <a:latin typeface="Arial" charset="0"/>
                <a:cs typeface="+mn-cs"/>
              </a:rPr>
              <a:t>, 1901m</a:t>
            </a:r>
            <a:endParaRPr lang="de-CH" sz="1600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88" y="6308725"/>
            <a:ext cx="2141537" cy="585788"/>
          </a:xfrm>
          <a:prstGeom prst="rect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SwissMetNet VSCHY</a:t>
            </a:r>
          </a:p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Champéry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CH" kern="0" dirty="0" err="1">
                <a:solidFill>
                  <a:srgbClr val="000000"/>
                </a:solidFill>
                <a:latin typeface="Arial"/>
              </a:rPr>
              <a:t>C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anton</a:t>
            </a:r>
            <a:r>
              <a:rPr lang="de-CH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CH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Valais</a:t>
            </a:r>
            <a:r>
              <a:rPr lang="de-CH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network</a:t>
            </a:r>
            <a:endParaRPr lang="de-CH" sz="2600" b="0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ge\camedo\PEOPLE\METEOSWISS\SMN\National_DATA_Provid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0213"/>
            <a:ext cx="9144000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175" y="333375"/>
            <a:ext cx="91440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3rd partner networks</a:t>
            </a:r>
            <a:endParaRPr lang="de-CH" sz="2600" b="0" smtClean="0"/>
          </a:p>
        </p:txBody>
      </p:sp>
      <p:pic>
        <p:nvPicPr>
          <p:cNvPr id="48132" name="Picture 45" descr="Wap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0" y="6065838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354887" cy="993775"/>
          </a:xfrm>
        </p:spPr>
        <p:txBody>
          <a:bodyPr/>
          <a:lstStyle/>
          <a:p>
            <a:r>
              <a:rPr lang="en-GB" smtClean="0">
                <a:sym typeface="Wingdings" pitchFamily="2" charset="2"/>
              </a:rPr>
              <a:t>Integration of 3</a:t>
            </a:r>
            <a:r>
              <a:rPr lang="en-GB" baseline="30000" smtClean="0">
                <a:sym typeface="Wingdings" pitchFamily="2" charset="2"/>
              </a:rPr>
              <a:t>rd</a:t>
            </a:r>
            <a:r>
              <a:rPr lang="en-GB" smtClean="0">
                <a:sym typeface="Wingdings" pitchFamily="2" charset="2"/>
              </a:rPr>
              <a:t> partner networks</a:t>
            </a:r>
            <a:br>
              <a:rPr lang="en-GB" smtClean="0">
                <a:sym typeface="Wingdings" pitchFamily="2" charset="2"/>
              </a:rPr>
            </a:br>
            <a:r>
              <a:rPr lang="en-GB" smtClean="0">
                <a:sym typeface="Wingdings" pitchFamily="2" charset="2"/>
              </a:rPr>
              <a:t> Forms of partenariats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3" y="1412875"/>
            <a:ext cx="7354887" cy="4713288"/>
          </a:xfrm>
        </p:spPr>
        <p:txBody>
          <a:bodyPr/>
          <a:lstStyle/>
          <a:p>
            <a:pPr marL="0" indent="0">
              <a:spcAft>
                <a:spcPts val="1800"/>
              </a:spcAft>
              <a:buFontTx/>
              <a:buNone/>
            </a:pPr>
            <a:r>
              <a:rPr lang="en-GB" sz="2400" smtClean="0">
                <a:sym typeface="Wingdings" pitchFamily="2" charset="2"/>
              </a:rPr>
              <a:t>Forms of partenariats:</a:t>
            </a:r>
          </a:p>
          <a:p>
            <a:pPr marL="857250" lvl="1" indent="-400050">
              <a:spcBef>
                <a:spcPct val="0"/>
              </a:spcBef>
              <a:spcAft>
                <a:spcPts val="1200"/>
              </a:spcAft>
              <a:buClrTx/>
              <a:buFontTx/>
              <a:buAutoNum type="romanUcPeriod"/>
            </a:pPr>
            <a:r>
              <a:rPr lang="en-GB" sz="1800" smtClean="0">
                <a:sym typeface="Wingdings" pitchFamily="2" charset="2"/>
              </a:rPr>
              <a:t>MeteoSwiss as partner station provider and maintainer: </a:t>
            </a:r>
            <a:r>
              <a:rPr lang="en-GB" sz="1600" smtClean="0">
                <a:sym typeface="Wingdings" pitchFamily="2" charset="2"/>
              </a:rPr>
              <a:t>Construction, management and maintenance of partner stations  the partner only wants the data but no responsibility for maintaining the network</a:t>
            </a:r>
          </a:p>
          <a:p>
            <a:pPr marL="1257300" lvl="2" indent="-400050">
              <a:spcBef>
                <a:spcPct val="0"/>
              </a:spcBef>
              <a:spcAft>
                <a:spcPts val="600"/>
              </a:spcAft>
              <a:buClrTx/>
              <a:buFont typeface="ZapfDingbats"/>
              <a:buChar char="è"/>
            </a:pPr>
            <a:r>
              <a:rPr lang="en-GB" sz="1400" smtClean="0">
                <a:sym typeface="Wingdings" pitchFamily="2" charset="2"/>
              </a:rPr>
              <a:t>Sites are chosen and realized following WMO Guidelines and manuals</a:t>
            </a:r>
          </a:p>
          <a:p>
            <a:pPr marL="1257300" lvl="2" indent="-400050">
              <a:spcBef>
                <a:spcPct val="0"/>
              </a:spcBef>
              <a:spcAft>
                <a:spcPts val="1200"/>
              </a:spcAft>
              <a:buClrTx/>
              <a:buFont typeface="ZapfDingbats"/>
              <a:buChar char="è"/>
            </a:pPr>
            <a:r>
              <a:rPr lang="en-GB" sz="1400" smtClean="0">
                <a:sym typeface="Wingdings" pitchFamily="2" charset="2"/>
              </a:rPr>
              <a:t>quality control mechanisms are based on WMO guidelines</a:t>
            </a:r>
          </a:p>
          <a:p>
            <a:pPr marL="857250" lvl="1" indent="-400050">
              <a:spcBef>
                <a:spcPct val="0"/>
              </a:spcBef>
              <a:spcAft>
                <a:spcPts val="1200"/>
              </a:spcAft>
              <a:buClrTx/>
              <a:buFontTx/>
              <a:buAutoNum type="romanUcPeriod"/>
            </a:pPr>
            <a:r>
              <a:rPr lang="en-GB" sz="1800" smtClean="0">
                <a:sym typeface="Wingdings" pitchFamily="2" charset="2"/>
              </a:rPr>
              <a:t>MeteoSwiss as data host</a:t>
            </a:r>
            <a:br>
              <a:rPr lang="en-GB" sz="1800" smtClean="0">
                <a:sym typeface="Wingdings" pitchFamily="2" charset="2"/>
              </a:rPr>
            </a:br>
            <a:r>
              <a:rPr lang="en-GB" sz="1600" smtClean="0">
                <a:sym typeface="Wingdings" pitchFamily="2" charset="2"/>
              </a:rPr>
              <a:t>Integration and hosting of partner data inclusive QC</a:t>
            </a:r>
          </a:p>
          <a:p>
            <a:pPr marL="1257300" lvl="2" indent="-400050">
              <a:spcBef>
                <a:spcPct val="0"/>
              </a:spcBef>
              <a:spcAft>
                <a:spcPts val="1200"/>
              </a:spcAft>
              <a:buClrTx/>
              <a:buFont typeface="ZapfDingbats"/>
              <a:buChar char="è"/>
            </a:pPr>
            <a:r>
              <a:rPr lang="en-GB" sz="1400" smtClean="0">
                <a:sym typeface="Wingdings" pitchFamily="2" charset="2"/>
              </a:rPr>
              <a:t>quality control mechanisms based on WMO guidelines and regulations.</a:t>
            </a:r>
          </a:p>
          <a:p>
            <a:pPr marL="857250" lvl="1" indent="-400050">
              <a:spcBef>
                <a:spcPct val="0"/>
              </a:spcBef>
              <a:spcAft>
                <a:spcPts val="1200"/>
              </a:spcAft>
              <a:buClrTx/>
              <a:buFontTx/>
              <a:buAutoNum type="romanUcPeriod"/>
            </a:pPr>
            <a:r>
              <a:rPr lang="en-GB" sz="1800" smtClean="0">
                <a:sym typeface="Wingdings" pitchFamily="2" charset="2"/>
              </a:rPr>
              <a:t>MeteoSwiss as data deliverer and data user</a:t>
            </a:r>
            <a:br>
              <a:rPr lang="en-GB" sz="1800" smtClean="0">
                <a:sym typeface="Wingdings" pitchFamily="2" charset="2"/>
              </a:rPr>
            </a:br>
            <a:r>
              <a:rPr lang="en-GB" sz="1600" smtClean="0">
                <a:sym typeface="Wingdings" pitchFamily="2" charset="2"/>
              </a:rPr>
              <a:t>Integration for delivery to the Swiss common platform for natural hazards and/or to ameliorate our products.</a:t>
            </a:r>
          </a:p>
          <a:p>
            <a:pPr marL="1257300" lvl="2" indent="-400050">
              <a:spcBef>
                <a:spcPct val="0"/>
              </a:spcBef>
              <a:spcAft>
                <a:spcPts val="600"/>
              </a:spcAft>
              <a:buClrTx/>
              <a:buFont typeface="ZapfDingbats"/>
              <a:buChar char="è"/>
            </a:pPr>
            <a:r>
              <a:rPr lang="en-GB" sz="1400" smtClean="0">
                <a:sym typeface="Wingdings" pitchFamily="2" charset="2"/>
              </a:rPr>
              <a:t>Only data integration =&gt; Problem  unknown data quality!</a:t>
            </a:r>
          </a:p>
          <a:p>
            <a:pPr marL="857250" lvl="1" indent="-400050">
              <a:buClrTx/>
              <a:buFontTx/>
              <a:buAutoNum type="romanUcPeriod"/>
            </a:pPr>
            <a:endParaRPr lang="de-CH" sz="1800" smtClean="0">
              <a:sym typeface="Wingdings" pitchFamily="2" charset="2"/>
            </a:endParaRPr>
          </a:p>
          <a:p>
            <a:pPr marL="857250" lvl="1" indent="-400050"/>
            <a:endParaRPr lang="de-CH" sz="140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9" descr="C:\uge\camedo\PRIVATE\PICTURES\LUMIX\P1030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0"/>
            <a:ext cx="9164638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4500563" y="5876925"/>
            <a:ext cx="4427537" cy="7921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Bef>
                <a:spcPct val="20000"/>
              </a:spcBef>
            </a:pPr>
            <a:endParaRPr lang="de-DE" sz="1800">
              <a:latin typeface="Arial" charset="0"/>
            </a:endParaRPr>
          </a:p>
        </p:txBody>
      </p:sp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0" y="5248275"/>
            <a:ext cx="91440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>
                <a:latin typeface="Arial" charset="0"/>
              </a:rPr>
              <a:t>Part 2 Weather radar: </a:t>
            </a:r>
            <a:br>
              <a:rPr lang="en-US" sz="4000" b="1">
                <a:latin typeface="Arial" charset="0"/>
              </a:rPr>
            </a:br>
            <a:r>
              <a:rPr lang="en-US" sz="4000">
                <a:latin typeface="Arial" charset="0"/>
              </a:rPr>
              <a:t>Design driven by natural hazards</a:t>
            </a:r>
          </a:p>
        </p:txBody>
      </p:sp>
      <p:sp>
        <p:nvSpPr>
          <p:cNvPr id="50180" name="Text Box 12"/>
          <p:cNvSpPr txBox="1">
            <a:spLocks noChangeArrowheads="1"/>
          </p:cNvSpPr>
          <p:nvPr/>
        </p:nvSpPr>
        <p:spPr bwMode="auto">
          <a:xfrm>
            <a:off x="-20638" y="4819650"/>
            <a:ext cx="301625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Radar Albis, near Zurich, 925m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5305425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-1588"/>
            <a:ext cx="396875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931988" y="6524625"/>
            <a:ext cx="19986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1st generation 1961</a:t>
            </a:r>
            <a:endParaRPr lang="en-US" sz="1600" i="1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54538" y="0"/>
            <a:ext cx="4583112" cy="6884988"/>
            <a:chOff x="4554538" y="0"/>
            <a:chExt cx="4583112" cy="6884988"/>
          </a:xfrm>
        </p:grpSpPr>
        <p:pic>
          <p:nvPicPr>
            <p:cNvPr id="51205" name="Picture 5" descr="C:\uge\camedo\ISOLA\Mt Lema_a\Mt Lema\IMG_7954_smal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54538" y="0"/>
              <a:ext cx="4583112" cy="687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6" name="Text Box 12"/>
            <p:cNvSpPr txBox="1">
              <a:spLocks noChangeArrowheads="1"/>
            </p:cNvSpPr>
            <p:nvPr/>
          </p:nvSpPr>
          <p:spPr bwMode="auto">
            <a:xfrm>
              <a:off x="6300788" y="6545263"/>
              <a:ext cx="199231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600" i="1">
                  <a:solidFill>
                    <a:schemeClr val="bg1"/>
                  </a:solidFill>
                  <a:latin typeface="Arial" charset="0"/>
                </a:rPr>
                <a:t>4th generation 2011</a:t>
              </a:r>
              <a:endParaRPr lang="en-US" sz="1600" i="1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59650" y="223838"/>
            <a:ext cx="2036763" cy="6507162"/>
            <a:chOff x="7359299" y="224538"/>
            <a:chExt cx="2037114" cy="6506462"/>
          </a:xfrm>
        </p:grpSpPr>
        <p:sp>
          <p:nvSpPr>
            <p:cNvPr id="52249" name="Rectangle 34"/>
            <p:cNvSpPr>
              <a:spLocks noChangeArrowheads="1"/>
            </p:cNvSpPr>
            <p:nvPr/>
          </p:nvSpPr>
          <p:spPr bwMode="auto">
            <a:xfrm>
              <a:off x="7359299" y="282700"/>
              <a:ext cx="1539965" cy="6448300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52250" name="Text Box 7"/>
            <p:cNvSpPr txBox="1">
              <a:spLocks noChangeArrowheads="1"/>
            </p:cNvSpPr>
            <p:nvPr/>
          </p:nvSpPr>
          <p:spPr bwMode="auto">
            <a:xfrm>
              <a:off x="7916039" y="6091712"/>
              <a:ext cx="702322" cy="430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200">
                  <a:latin typeface="Arial" charset="0"/>
                </a:rPr>
                <a:t>now</a:t>
              </a:r>
            </a:p>
          </p:txBody>
        </p:sp>
        <p:sp>
          <p:nvSpPr>
            <p:cNvPr id="52251" name="TextBox 62"/>
            <p:cNvSpPr txBox="1">
              <a:spLocks noChangeArrowheads="1"/>
            </p:cNvSpPr>
            <p:nvPr/>
          </p:nvSpPr>
          <p:spPr bwMode="auto">
            <a:xfrm>
              <a:off x="7778650" y="6454000"/>
              <a:ext cx="1163910" cy="27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200">
                  <a:latin typeface="Arial" charset="0"/>
                </a:rPr>
                <a:t>4th generation</a:t>
              </a:r>
            </a:p>
          </p:txBody>
        </p:sp>
        <p:pic>
          <p:nvPicPr>
            <p:cNvPr id="52252" name="Picture 3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55742" y="224538"/>
              <a:ext cx="1940671" cy="709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11188" y="957263"/>
            <a:ext cx="7727950" cy="5773737"/>
            <a:chOff x="611188" y="957263"/>
            <a:chExt cx="7727950" cy="5773737"/>
          </a:xfrm>
        </p:grpSpPr>
        <p:grpSp>
          <p:nvGrpSpPr>
            <p:cNvPr id="52242" name="Group 4"/>
            <p:cNvGrpSpPr>
              <a:grpSpLocks/>
            </p:cNvGrpSpPr>
            <p:nvPr/>
          </p:nvGrpSpPr>
          <p:grpSpPr bwMode="auto">
            <a:xfrm>
              <a:off x="611188" y="4951553"/>
              <a:ext cx="1242709" cy="1779447"/>
              <a:chOff x="611188" y="4951553"/>
              <a:chExt cx="1242709" cy="1779447"/>
            </a:xfrm>
          </p:grpSpPr>
          <p:sp>
            <p:nvSpPr>
              <p:cNvPr id="52246" name="Text Box 8"/>
              <p:cNvSpPr txBox="1">
                <a:spLocks noChangeArrowheads="1"/>
              </p:cNvSpPr>
              <p:nvPr/>
            </p:nvSpPr>
            <p:spPr bwMode="auto">
              <a:xfrm>
                <a:off x="992082" y="6116866"/>
                <a:ext cx="806594" cy="427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>
                    <a:latin typeface="Arial" charset="0"/>
                  </a:rPr>
                  <a:t>1961</a:t>
                </a:r>
              </a:p>
            </p:txBody>
          </p:sp>
          <p:sp>
            <p:nvSpPr>
              <p:cNvPr id="52247" name="Text Box 14"/>
              <p:cNvSpPr txBox="1">
                <a:spLocks noChangeArrowheads="1"/>
              </p:cNvSpPr>
              <p:nvPr/>
            </p:nvSpPr>
            <p:spPr bwMode="auto">
              <a:xfrm>
                <a:off x="683209" y="4951553"/>
                <a:ext cx="1119271" cy="1008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400">
                    <a:latin typeface="Arial" charset="0"/>
                  </a:rPr>
                  <a:t>2 radars</a:t>
                </a:r>
                <a:br>
                  <a:rPr lang="en-US" sz="1400">
                    <a:latin typeface="Arial" charset="0"/>
                  </a:rPr>
                </a:br>
                <a:r>
                  <a:rPr lang="en-US" sz="1400">
                    <a:latin typeface="Arial" charset="0"/>
                  </a:rPr>
                  <a:t>1 customer</a:t>
                </a:r>
                <a:br>
                  <a:rPr lang="en-US" sz="1400">
                    <a:latin typeface="Arial" charset="0"/>
                  </a:rPr>
                </a:br>
                <a:r>
                  <a:rPr lang="en-US" sz="1400">
                    <a:latin typeface="Arial" charset="0"/>
                  </a:rPr>
                  <a:t>1 product</a:t>
                </a:r>
                <a:br>
                  <a:rPr lang="en-US" sz="1400">
                    <a:latin typeface="Arial" charset="0"/>
                  </a:rPr>
                </a:br>
                <a:r>
                  <a:rPr lang="en-US" sz="1400">
                    <a:latin typeface="Arial" charset="0"/>
                  </a:rPr>
                  <a:t>analog</a:t>
                </a:r>
                <a:br>
                  <a:rPr lang="en-US" sz="1400">
                    <a:latin typeface="Arial" charset="0"/>
                  </a:rPr>
                </a:br>
                <a:r>
                  <a:rPr lang="en-US" sz="1400">
                    <a:latin typeface="Arial" charset="0"/>
                  </a:rPr>
                  <a:t>stand-alone</a:t>
                </a:r>
              </a:p>
            </p:txBody>
          </p:sp>
          <p:sp>
            <p:nvSpPr>
              <p:cNvPr id="52248" name="TextBox 2"/>
              <p:cNvSpPr txBox="1">
                <a:spLocks noChangeArrowheads="1"/>
              </p:cNvSpPr>
              <p:nvPr/>
            </p:nvSpPr>
            <p:spPr bwMode="auto">
              <a:xfrm>
                <a:off x="611188" y="6453991"/>
                <a:ext cx="1242709" cy="277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CH" sz="1200">
                    <a:latin typeface="Arial" charset="0"/>
                  </a:rPr>
                  <a:t>1st  generation</a:t>
                </a:r>
              </a:p>
            </p:txBody>
          </p:sp>
        </p:grpSp>
        <p:grpSp>
          <p:nvGrpSpPr>
            <p:cNvPr id="52243" name="Group 5"/>
            <p:cNvGrpSpPr>
              <a:grpSpLocks/>
            </p:cNvGrpSpPr>
            <p:nvPr/>
          </p:nvGrpSpPr>
          <p:grpSpPr bwMode="auto">
            <a:xfrm>
              <a:off x="685348" y="957263"/>
              <a:ext cx="7653790" cy="5134615"/>
              <a:chOff x="685348" y="957263"/>
              <a:chExt cx="7653790" cy="5134615"/>
            </a:xfrm>
          </p:grpSpPr>
          <p:sp>
            <p:nvSpPr>
              <p:cNvPr id="52244" name="Freeform 11"/>
              <p:cNvSpPr>
                <a:spLocks/>
              </p:cNvSpPr>
              <p:nvPr/>
            </p:nvSpPr>
            <p:spPr bwMode="auto">
              <a:xfrm>
                <a:off x="834406" y="957263"/>
                <a:ext cx="7485063" cy="5134615"/>
              </a:xfrm>
              <a:custGeom>
                <a:avLst/>
                <a:gdLst>
                  <a:gd name="T0" fmla="*/ 0 w 4536"/>
                  <a:gd name="T1" fmla="*/ 2147483647 h 3674"/>
                  <a:gd name="T2" fmla="*/ 2147483647 w 4536"/>
                  <a:gd name="T3" fmla="*/ 2147483647 h 3674"/>
                  <a:gd name="T4" fmla="*/ 2147483647 w 4536"/>
                  <a:gd name="T5" fmla="*/ 2147483647 h 3674"/>
                  <a:gd name="T6" fmla="*/ 2147483647 w 4536"/>
                  <a:gd name="T7" fmla="*/ 2147483647 h 3674"/>
                  <a:gd name="T8" fmla="*/ 2147483647 w 4536"/>
                  <a:gd name="T9" fmla="*/ 2147483647 h 3674"/>
                  <a:gd name="T10" fmla="*/ 2147483647 w 4536"/>
                  <a:gd name="T11" fmla="*/ 2147483647 h 3674"/>
                  <a:gd name="T12" fmla="*/ 2147483647 w 4536"/>
                  <a:gd name="T13" fmla="*/ 2147483647 h 3674"/>
                  <a:gd name="T14" fmla="*/ 2147483647 w 4536"/>
                  <a:gd name="T15" fmla="*/ 2147483647 h 3674"/>
                  <a:gd name="T16" fmla="*/ 2147483647 w 4536"/>
                  <a:gd name="T17" fmla="*/ 2147483647 h 3674"/>
                  <a:gd name="T18" fmla="*/ 2147483647 w 4536"/>
                  <a:gd name="T19" fmla="*/ 2147483647 h 3674"/>
                  <a:gd name="T20" fmla="*/ 2147483647 w 4536"/>
                  <a:gd name="T21" fmla="*/ 2147483647 h 3674"/>
                  <a:gd name="T22" fmla="*/ 2147483647 w 4536"/>
                  <a:gd name="T23" fmla="*/ 2147483647 h 3674"/>
                  <a:gd name="T24" fmla="*/ 2147483647 w 4536"/>
                  <a:gd name="T25" fmla="*/ 2147483647 h 3674"/>
                  <a:gd name="T26" fmla="*/ 2147483647 w 4536"/>
                  <a:gd name="T27" fmla="*/ 2147483647 h 3674"/>
                  <a:gd name="T28" fmla="*/ 2147483647 w 4536"/>
                  <a:gd name="T29" fmla="*/ 2147483647 h 3674"/>
                  <a:gd name="T30" fmla="*/ 2147483647 w 4536"/>
                  <a:gd name="T31" fmla="*/ 2147483647 h 3674"/>
                  <a:gd name="T32" fmla="*/ 2147483647 w 4536"/>
                  <a:gd name="T33" fmla="*/ 2147483647 h 3674"/>
                  <a:gd name="T34" fmla="*/ 2147483647 w 4536"/>
                  <a:gd name="T35" fmla="*/ 2147483647 h 3674"/>
                  <a:gd name="T36" fmla="*/ 2147483647 w 4536"/>
                  <a:gd name="T37" fmla="*/ 0 h 3674"/>
                  <a:gd name="T38" fmla="*/ 2147483647 w 4536"/>
                  <a:gd name="T39" fmla="*/ 2147483647 h 3674"/>
                  <a:gd name="T40" fmla="*/ 0 w 4536"/>
                  <a:gd name="T41" fmla="*/ 2147483647 h 3674"/>
                  <a:gd name="T42" fmla="*/ 0 w 4536"/>
                  <a:gd name="T43" fmla="*/ 2147483647 h 36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536"/>
                  <a:gd name="T67" fmla="*/ 0 h 3674"/>
                  <a:gd name="T68" fmla="*/ 4536 w 4536"/>
                  <a:gd name="T69" fmla="*/ 3674 h 36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536" h="3674">
                    <a:moveTo>
                      <a:pt x="0" y="3629"/>
                    </a:moveTo>
                    <a:lnTo>
                      <a:pt x="363" y="3629"/>
                    </a:lnTo>
                    <a:lnTo>
                      <a:pt x="726" y="3583"/>
                    </a:lnTo>
                    <a:lnTo>
                      <a:pt x="1179" y="3493"/>
                    </a:lnTo>
                    <a:lnTo>
                      <a:pt x="1497" y="3402"/>
                    </a:lnTo>
                    <a:lnTo>
                      <a:pt x="1905" y="3266"/>
                    </a:lnTo>
                    <a:lnTo>
                      <a:pt x="2222" y="3130"/>
                    </a:lnTo>
                    <a:lnTo>
                      <a:pt x="2449" y="2994"/>
                    </a:lnTo>
                    <a:lnTo>
                      <a:pt x="2721" y="2812"/>
                    </a:lnTo>
                    <a:lnTo>
                      <a:pt x="3130" y="2495"/>
                    </a:lnTo>
                    <a:lnTo>
                      <a:pt x="3402" y="2223"/>
                    </a:lnTo>
                    <a:lnTo>
                      <a:pt x="3629" y="1950"/>
                    </a:lnTo>
                    <a:lnTo>
                      <a:pt x="3810" y="1678"/>
                    </a:lnTo>
                    <a:lnTo>
                      <a:pt x="3991" y="1361"/>
                    </a:lnTo>
                    <a:lnTo>
                      <a:pt x="4127" y="1043"/>
                    </a:lnTo>
                    <a:lnTo>
                      <a:pt x="4218" y="726"/>
                    </a:lnTo>
                    <a:lnTo>
                      <a:pt x="4309" y="454"/>
                    </a:lnTo>
                    <a:lnTo>
                      <a:pt x="4400" y="227"/>
                    </a:lnTo>
                    <a:lnTo>
                      <a:pt x="4536" y="0"/>
                    </a:lnTo>
                    <a:lnTo>
                      <a:pt x="4536" y="3674"/>
                    </a:lnTo>
                    <a:lnTo>
                      <a:pt x="0" y="3674"/>
                    </a:lnTo>
                    <a:lnTo>
                      <a:pt x="0" y="362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00"/>
                  </a:gs>
                  <a:gs pos="100000">
                    <a:srgbClr val="99CC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45" name="Line 12"/>
              <p:cNvSpPr>
                <a:spLocks noChangeShapeType="1"/>
              </p:cNvSpPr>
              <p:nvPr/>
            </p:nvSpPr>
            <p:spPr bwMode="auto">
              <a:xfrm>
                <a:off x="685348" y="6090945"/>
                <a:ext cx="765379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lg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2228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mtClean="0"/>
              <a:t>Swiss radar history</a:t>
            </a:r>
            <a:endParaRPr lang="en-US" smtClean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087938" y="1427163"/>
            <a:ext cx="3530600" cy="4378325"/>
            <a:chOff x="5088050" y="1427947"/>
            <a:chExt cx="3530311" cy="4377332"/>
          </a:xfrm>
        </p:grpSpPr>
        <p:pic>
          <p:nvPicPr>
            <p:cNvPr id="52240" name="Picture 3" descr="20110415_simone_Lema_027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52633" y="4048563"/>
              <a:ext cx="1165728" cy="1756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1" name="Text Box 15"/>
            <p:cNvSpPr txBox="1">
              <a:spLocks noChangeArrowheads="1"/>
            </p:cNvSpPr>
            <p:nvPr/>
          </p:nvSpPr>
          <p:spPr bwMode="auto">
            <a:xfrm>
              <a:off x="5088050" y="1427947"/>
              <a:ext cx="3156542" cy="247252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lnSpc>
                  <a:spcPct val="85000"/>
                </a:lnSpc>
              </a:pPr>
              <a:r>
                <a:rPr lang="en-US" sz="1400" b="1">
                  <a:latin typeface="Arial" charset="0"/>
                </a:rPr>
                <a:t>Backbone for</a:t>
              </a:r>
              <a:br>
                <a:rPr lang="en-US" sz="1400" b="1">
                  <a:latin typeface="Arial" charset="0"/>
                </a:rPr>
              </a:br>
              <a:r>
                <a:rPr lang="en-US" sz="1400">
                  <a:latin typeface="Arial" charset="0"/>
                </a:rPr>
                <a:t>heavy precipitation alert</a:t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thunderstorm warnings</a:t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flash flood warnings</a:t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civil protection</a:t>
              </a:r>
            </a:p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/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/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5 radars</a:t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Doppler, Dual-polarisation</a:t>
              </a:r>
            </a:p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many customers, many products</a:t>
              </a:r>
            </a:p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Integrated end-to-end forecast chains</a:t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international networking</a:t>
              </a:r>
            </a:p>
            <a:p>
              <a:pPr algn="r" eaLnBrk="0" hangingPunct="0"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applied research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71775" y="5445125"/>
            <a:ext cx="1235075" cy="1285875"/>
            <a:chOff x="2771775" y="5445096"/>
            <a:chExt cx="1235075" cy="1285904"/>
          </a:xfrm>
        </p:grpSpPr>
        <p:grpSp>
          <p:nvGrpSpPr>
            <p:cNvPr id="52236" name="Group 41"/>
            <p:cNvGrpSpPr>
              <a:grpSpLocks/>
            </p:cNvGrpSpPr>
            <p:nvPr/>
          </p:nvGrpSpPr>
          <p:grpSpPr bwMode="auto">
            <a:xfrm>
              <a:off x="2771775" y="6116638"/>
              <a:ext cx="1235075" cy="614362"/>
              <a:chOff x="2770127" y="6116470"/>
              <a:chExt cx="1236106" cy="613641"/>
            </a:xfrm>
          </p:grpSpPr>
          <p:sp>
            <p:nvSpPr>
              <p:cNvPr id="52238" name="Text Box 9"/>
              <p:cNvSpPr txBox="1">
                <a:spLocks noChangeArrowheads="1"/>
              </p:cNvSpPr>
              <p:nvPr/>
            </p:nvSpPr>
            <p:spPr bwMode="auto">
              <a:xfrm>
                <a:off x="2770127" y="6116470"/>
                <a:ext cx="806450" cy="427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>
                    <a:latin typeface="Arial" charset="0"/>
                  </a:rPr>
                  <a:t>1977</a:t>
                </a:r>
              </a:p>
            </p:txBody>
          </p:sp>
          <p:sp>
            <p:nvSpPr>
              <p:cNvPr id="52239" name="TextBox 60"/>
              <p:cNvSpPr txBox="1">
                <a:spLocks noChangeArrowheads="1"/>
              </p:cNvSpPr>
              <p:nvPr/>
            </p:nvSpPr>
            <p:spPr bwMode="auto">
              <a:xfrm>
                <a:off x="2799460" y="6453336"/>
                <a:ext cx="1206773" cy="276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CH" sz="1200">
                    <a:latin typeface="Arial" charset="0"/>
                  </a:rPr>
                  <a:t>2nd generation</a:t>
                </a:r>
              </a:p>
            </p:txBody>
          </p:sp>
        </p:grpSp>
        <p:sp>
          <p:nvSpPr>
            <p:cNvPr id="52237" name="Text Box 14"/>
            <p:cNvSpPr txBox="1">
              <a:spLocks noChangeArrowheads="1"/>
            </p:cNvSpPr>
            <p:nvPr/>
          </p:nvSpPr>
          <p:spPr bwMode="auto">
            <a:xfrm>
              <a:off x="2818408" y="5445096"/>
              <a:ext cx="652743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digital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935538" y="4149725"/>
            <a:ext cx="1220787" cy="2581275"/>
            <a:chOff x="4935538" y="4149080"/>
            <a:chExt cx="1220787" cy="2581920"/>
          </a:xfrm>
        </p:grpSpPr>
        <p:grpSp>
          <p:nvGrpSpPr>
            <p:cNvPr id="52232" name="Group 44"/>
            <p:cNvGrpSpPr>
              <a:grpSpLocks/>
            </p:cNvGrpSpPr>
            <p:nvPr/>
          </p:nvGrpSpPr>
          <p:grpSpPr bwMode="auto">
            <a:xfrm>
              <a:off x="4935538" y="6116638"/>
              <a:ext cx="1220787" cy="614362"/>
              <a:chOff x="4935015" y="6116470"/>
              <a:chExt cx="1221210" cy="613641"/>
            </a:xfrm>
          </p:grpSpPr>
          <p:sp>
            <p:nvSpPr>
              <p:cNvPr id="52234" name="Text Box 10"/>
              <p:cNvSpPr txBox="1">
                <a:spLocks noChangeArrowheads="1"/>
              </p:cNvSpPr>
              <p:nvPr/>
            </p:nvSpPr>
            <p:spPr bwMode="auto">
              <a:xfrm>
                <a:off x="4935015" y="6116470"/>
                <a:ext cx="806450" cy="427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200">
                    <a:latin typeface="Arial" charset="0"/>
                  </a:rPr>
                  <a:t>1993</a:t>
                </a:r>
              </a:p>
            </p:txBody>
          </p:sp>
          <p:sp>
            <p:nvSpPr>
              <p:cNvPr id="52235" name="TextBox 61"/>
              <p:cNvSpPr txBox="1">
                <a:spLocks noChangeArrowheads="1"/>
              </p:cNvSpPr>
              <p:nvPr/>
            </p:nvSpPr>
            <p:spPr bwMode="auto">
              <a:xfrm>
                <a:off x="4983379" y="6453336"/>
                <a:ext cx="1172846" cy="276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CH" sz="1200">
                    <a:latin typeface="Arial" charset="0"/>
                  </a:rPr>
                  <a:t>3rd generation</a:t>
                </a:r>
              </a:p>
            </p:txBody>
          </p:sp>
        </p:grpSp>
        <p:sp>
          <p:nvSpPr>
            <p:cNvPr id="52233" name="Text Box 14"/>
            <p:cNvSpPr txBox="1">
              <a:spLocks noChangeArrowheads="1"/>
            </p:cNvSpPr>
            <p:nvPr/>
          </p:nvSpPr>
          <p:spPr bwMode="auto">
            <a:xfrm>
              <a:off x="4987925" y="4149080"/>
              <a:ext cx="840295" cy="45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400">
                  <a:latin typeface="Arial" charset="0"/>
                </a:rPr>
                <a:t>3 radars</a:t>
              </a:r>
              <a:br>
                <a:rPr lang="en-US" sz="1400">
                  <a:latin typeface="Arial" charset="0"/>
                </a:rPr>
              </a:br>
              <a:r>
                <a:rPr lang="en-US" sz="1400">
                  <a:latin typeface="Arial" charset="0"/>
                </a:rPr>
                <a:t>Doppler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618163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2988" y="1341438"/>
            <a:ext cx="51133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Add 2 sites </a:t>
            </a:r>
            <a:r>
              <a:rPr lang="en-US" sz="1800" dirty="0">
                <a:latin typeface="Arial" charset="0"/>
                <a:cs typeface="+mn-cs"/>
              </a:rPr>
              <a:t>to improve coverage in the Alps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Add dual-</a:t>
            </a:r>
            <a:r>
              <a:rPr lang="en-US" sz="1800" b="1" dirty="0" err="1">
                <a:latin typeface="Arial" charset="0"/>
                <a:cs typeface="+mn-cs"/>
              </a:rPr>
              <a:t>polarisation</a:t>
            </a:r>
            <a:r>
              <a:rPr lang="en-US" sz="1800" b="1" dirty="0">
                <a:latin typeface="Arial" charset="0"/>
                <a:cs typeface="+mn-cs"/>
              </a:rPr>
              <a:t> technology </a:t>
            </a:r>
            <a:r>
              <a:rPr lang="en-US" sz="1800" dirty="0">
                <a:latin typeface="Arial" charset="0"/>
                <a:cs typeface="+mn-cs"/>
              </a:rPr>
              <a:t>to improve data quality and get hydrometeor identification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Renew data processing and get source codes </a:t>
            </a:r>
            <a:r>
              <a:rPr lang="en-US" sz="1800" dirty="0">
                <a:latin typeface="Arial" charset="0"/>
                <a:cs typeface="+mn-cs"/>
              </a:rPr>
              <a:t>to get high flexibility for research and rapid response to emerging user needs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Design data processing </a:t>
            </a:r>
            <a:r>
              <a:rPr lang="en-US" sz="1800" dirty="0">
                <a:latin typeface="Arial" charset="0"/>
                <a:cs typeface="+mn-cs"/>
              </a:rPr>
              <a:t>such that we get all products within 60 seconds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Increase vertical coverage </a:t>
            </a:r>
            <a:r>
              <a:rPr lang="en-US" sz="1800" dirty="0">
                <a:latin typeface="Arial" charset="0"/>
                <a:cs typeface="+mn-cs"/>
              </a:rPr>
              <a:t>to improve monitoring of thunderstorms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Mount receiver on reflector </a:t>
            </a:r>
            <a:r>
              <a:rPr lang="en-US" sz="1800" dirty="0">
                <a:latin typeface="Arial" charset="0"/>
                <a:cs typeface="+mn-cs"/>
              </a:rPr>
              <a:t>to gain sensitivity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Refine scan strategy </a:t>
            </a:r>
            <a:r>
              <a:rPr lang="en-US" sz="1800" dirty="0">
                <a:latin typeface="Arial" charset="0"/>
                <a:cs typeface="+mn-cs"/>
              </a:rPr>
              <a:t>to get full 3D volume and rapid update (20 sweeps in 5 minutes!)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U</a:t>
            </a:r>
            <a:r>
              <a:rPr lang="en-US" sz="1800" b="1" dirty="0">
                <a:latin typeface="Arial" charset="0"/>
                <a:cs typeface="+mn-cs"/>
              </a:rPr>
              <a:t>pdate all products every 2.5 minutes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dirty="0">
                <a:latin typeface="Arial" charset="0"/>
                <a:cs typeface="+mn-cs"/>
              </a:rPr>
              <a:t>Send raw data to central server </a:t>
            </a:r>
            <a:r>
              <a:rPr lang="en-US" sz="1800" dirty="0">
                <a:latin typeface="Arial" charset="0"/>
                <a:cs typeface="+mn-cs"/>
              </a:rPr>
              <a:t>to improve compositing</a:t>
            </a:r>
          </a:p>
          <a:p>
            <a:pPr>
              <a:spcBef>
                <a:spcPct val="20000"/>
              </a:spcBef>
              <a:defRPr/>
            </a:pPr>
            <a:r>
              <a:rPr lang="en-US" sz="1800" dirty="0">
                <a:latin typeface="Arial" charset="0"/>
                <a:cs typeface="+mn-cs"/>
              </a:rPr>
              <a:t>(…)</a:t>
            </a:r>
          </a:p>
        </p:txBody>
      </p:sp>
      <p:sp>
        <p:nvSpPr>
          <p:cNvPr id="54275" name="Rectangle 5"/>
          <p:cNvSpPr txBox="1">
            <a:spLocks noChangeArrowheads="1"/>
          </p:cNvSpPr>
          <p:nvPr/>
        </p:nvSpPr>
        <p:spPr bwMode="auto">
          <a:xfrm>
            <a:off x="1042988" y="323850"/>
            <a:ext cx="7850187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b="1">
                <a:latin typeface="Arial" charset="0"/>
              </a:rPr>
              <a:t>Design driven by needs </a:t>
            </a:r>
            <a:r>
              <a:rPr lang="en-US" sz="2600">
                <a:latin typeface="Arial" charset="0"/>
              </a:rPr>
              <a:t>to better nowcast natural hazards</a:t>
            </a:r>
          </a:p>
        </p:txBody>
      </p:sp>
      <p:pic>
        <p:nvPicPr>
          <p:cNvPr id="54276" name="Picture 2" descr="C:\uge\camedo\PRIVATE\PICTURES\LUMIX\P1030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750" y="2184400"/>
            <a:ext cx="26352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8750" y="947738"/>
            <a:ext cx="28797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/>
          </p:nvPr>
        </p:nvSpPr>
        <p:spPr>
          <a:xfrm>
            <a:off x="1287463" y="323850"/>
            <a:ext cx="7461250" cy="989013"/>
          </a:xfrm>
        </p:spPr>
        <p:txBody>
          <a:bodyPr/>
          <a:lstStyle/>
          <a:p>
            <a:r>
              <a:rPr lang="en-US" smtClean="0"/>
              <a:t>Inneralpine coverage and backup</a:t>
            </a:r>
          </a:p>
        </p:txBody>
      </p:sp>
      <p:pic>
        <p:nvPicPr>
          <p:cNvPr id="56322" name="Picture 5" descr="erad_ch02_fig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08050"/>
            <a:ext cx="8010525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460875" y="2935288"/>
            <a:ext cx="2711450" cy="969962"/>
            <a:chOff x="4460676" y="2935387"/>
            <a:chExt cx="2711350" cy="970533"/>
          </a:xfrm>
        </p:grpSpPr>
        <p:sp>
          <p:nvSpPr>
            <p:cNvPr id="56326" name="Oval 6"/>
            <p:cNvSpPr>
              <a:spLocks noChangeArrowheads="1"/>
            </p:cNvSpPr>
            <p:nvPr/>
          </p:nvSpPr>
          <p:spPr bwMode="auto">
            <a:xfrm>
              <a:off x="4460676" y="3690020"/>
              <a:ext cx="215900" cy="215900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56327" name="Oval 6"/>
            <p:cNvSpPr>
              <a:spLocks noChangeArrowheads="1"/>
            </p:cNvSpPr>
            <p:nvPr/>
          </p:nvSpPr>
          <p:spPr bwMode="auto">
            <a:xfrm>
              <a:off x="6956126" y="2935387"/>
              <a:ext cx="215900" cy="215900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51238" y="3335338"/>
            <a:ext cx="1944687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de-CH" sz="2200" b="1" dirty="0" err="1">
                <a:solidFill>
                  <a:srgbClr val="00152A"/>
                </a:solidFill>
                <a:latin typeface="+mn-lt"/>
                <a:cs typeface="+mn-cs"/>
              </a:rPr>
              <a:t>Plaine</a:t>
            </a:r>
            <a:r>
              <a:rPr lang="de-CH" sz="2200" b="1" dirty="0">
                <a:solidFill>
                  <a:srgbClr val="00152A"/>
                </a:solidFill>
                <a:latin typeface="+mn-lt"/>
                <a:cs typeface="+mn-cs"/>
              </a:rPr>
              <a:t> </a:t>
            </a:r>
            <a:r>
              <a:rPr lang="de-CH" sz="2200" b="1" dirty="0" err="1">
                <a:solidFill>
                  <a:srgbClr val="00152A"/>
                </a:solidFill>
                <a:latin typeface="+mn-lt"/>
                <a:cs typeface="+mn-cs"/>
              </a:rPr>
              <a:t>Morte</a:t>
            </a:r>
            <a:endParaRPr lang="de-CH" sz="2200" b="1" dirty="0">
              <a:solidFill>
                <a:srgbClr val="00152A"/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7438" y="2592388"/>
            <a:ext cx="1512887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de-CH" sz="2200" b="1" dirty="0">
                <a:solidFill>
                  <a:srgbClr val="00152A"/>
                </a:solidFill>
                <a:latin typeface="+mn-lt"/>
                <a:cs typeface="+mn-cs"/>
              </a:rPr>
              <a:t>Weissfluh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0" y="5305425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2700" y="3573463"/>
            <a:ext cx="2462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chemeClr val="bg1"/>
                </a:solidFill>
                <a:latin typeface="Arial" charset="0"/>
              </a:rPr>
              <a:t>View towards Valais (VS)</a:t>
            </a:r>
          </a:p>
        </p:txBody>
      </p:sp>
      <p:pic>
        <p:nvPicPr>
          <p:cNvPr id="57347" name="Picture 3" descr="DSC_0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2475" y="2062163"/>
            <a:ext cx="713581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6644" name="Line 4"/>
          <p:cNvSpPr>
            <a:spLocks noChangeShapeType="1"/>
          </p:cNvSpPr>
          <p:nvPr/>
        </p:nvSpPr>
        <p:spPr bwMode="auto">
          <a:xfrm>
            <a:off x="5121275" y="3694113"/>
            <a:ext cx="1106488" cy="5984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57349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mtClean="0"/>
              <a:t>New site in Valais: </a:t>
            </a:r>
            <a:r>
              <a:rPr lang="de-CH" sz="2600" b="0" smtClean="0"/>
              <a:t>Pointe de la Plaine Morte</a:t>
            </a:r>
            <a:endParaRPr lang="en-US" sz="2600" b="0" smtClean="0"/>
          </a:p>
        </p:txBody>
      </p:sp>
      <p:grpSp>
        <p:nvGrpSpPr>
          <p:cNvPr id="496675" name="Group 35"/>
          <p:cNvGrpSpPr>
            <a:grpSpLocks/>
          </p:cNvGrpSpPr>
          <p:nvPr/>
        </p:nvGrpSpPr>
        <p:grpSpPr bwMode="auto">
          <a:xfrm>
            <a:off x="-3175" y="1165225"/>
            <a:ext cx="7704138" cy="1692275"/>
            <a:chOff x="817" y="1119"/>
            <a:chExt cx="4853" cy="1066"/>
          </a:xfrm>
        </p:grpSpPr>
        <p:pic>
          <p:nvPicPr>
            <p:cNvPr id="57357" name="Picture 24" descr="PlaineMorte2_20090820T0948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" y="1130"/>
              <a:ext cx="4853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8" name="Text Box 25"/>
            <p:cNvSpPr txBox="1">
              <a:spLocks noChangeArrowheads="1"/>
            </p:cNvSpPr>
            <p:nvPr/>
          </p:nvSpPr>
          <p:spPr bwMode="auto">
            <a:xfrm>
              <a:off x="924" y="1362"/>
              <a:ext cx="5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Wildstrubel</a:t>
              </a:r>
            </a:p>
          </p:txBody>
        </p:sp>
        <p:sp>
          <p:nvSpPr>
            <p:cNvPr id="57359" name="Text Box 26"/>
            <p:cNvSpPr txBox="1">
              <a:spLocks noChangeArrowheads="1"/>
            </p:cNvSpPr>
            <p:nvPr/>
          </p:nvSpPr>
          <p:spPr bwMode="auto">
            <a:xfrm>
              <a:off x="1785" y="1130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E</a:t>
              </a:r>
            </a:p>
          </p:txBody>
        </p:sp>
        <p:sp>
          <p:nvSpPr>
            <p:cNvPr id="57360" name="Text Box 27"/>
            <p:cNvSpPr txBox="1">
              <a:spLocks noChangeArrowheads="1"/>
            </p:cNvSpPr>
            <p:nvPr/>
          </p:nvSpPr>
          <p:spPr bwMode="auto">
            <a:xfrm>
              <a:off x="4812" y="1130"/>
              <a:ext cx="18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bg1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57361" name="Text Box 28"/>
            <p:cNvSpPr txBox="1">
              <a:spLocks noChangeArrowheads="1"/>
            </p:cNvSpPr>
            <p:nvPr/>
          </p:nvSpPr>
          <p:spPr bwMode="auto">
            <a:xfrm>
              <a:off x="2814" y="111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bg1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57362" name="Text Box 29"/>
            <p:cNvSpPr txBox="1">
              <a:spLocks noChangeArrowheads="1"/>
            </p:cNvSpPr>
            <p:nvPr/>
          </p:nvSpPr>
          <p:spPr bwMode="auto">
            <a:xfrm>
              <a:off x="3811" y="1119"/>
              <a:ext cx="2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solidFill>
                    <a:schemeClr val="bg1"/>
                  </a:solidFill>
                  <a:latin typeface="Arial" charset="0"/>
                </a:rPr>
                <a:t>W</a:t>
              </a:r>
            </a:p>
          </p:txBody>
        </p:sp>
        <p:sp>
          <p:nvSpPr>
            <p:cNvPr id="57363" name="Text Box 30"/>
            <p:cNvSpPr txBox="1">
              <a:spLocks noChangeArrowheads="1"/>
            </p:cNvSpPr>
            <p:nvPr/>
          </p:nvSpPr>
          <p:spPr bwMode="auto">
            <a:xfrm>
              <a:off x="2139" y="1367"/>
              <a:ext cx="3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Sierre</a:t>
              </a:r>
            </a:p>
          </p:txBody>
        </p:sp>
        <p:sp>
          <p:nvSpPr>
            <p:cNvPr id="57364" name="Text Box 31"/>
            <p:cNvSpPr txBox="1">
              <a:spLocks noChangeArrowheads="1"/>
            </p:cNvSpPr>
            <p:nvPr/>
          </p:nvSpPr>
          <p:spPr bwMode="auto">
            <a:xfrm>
              <a:off x="1662" y="1366"/>
              <a:ext cx="37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Goms</a:t>
              </a:r>
            </a:p>
          </p:txBody>
        </p:sp>
        <p:sp>
          <p:nvSpPr>
            <p:cNvPr id="57365" name="Text Box 32"/>
            <p:cNvSpPr txBox="1">
              <a:spLocks noChangeArrowheads="1"/>
            </p:cNvSpPr>
            <p:nvPr/>
          </p:nvSpPr>
          <p:spPr bwMode="auto">
            <a:xfrm>
              <a:off x="3696" y="1378"/>
              <a:ext cx="4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Léman</a:t>
              </a:r>
            </a:p>
          </p:txBody>
        </p:sp>
        <p:sp>
          <p:nvSpPr>
            <p:cNvPr id="57366" name="Text Box 33"/>
            <p:cNvSpPr txBox="1">
              <a:spLocks noChangeArrowheads="1"/>
            </p:cNvSpPr>
            <p:nvPr/>
          </p:nvSpPr>
          <p:spPr bwMode="auto">
            <a:xfrm>
              <a:off x="4739" y="1366"/>
              <a:ext cx="319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Bern</a:t>
              </a:r>
            </a:p>
          </p:txBody>
        </p:sp>
        <p:sp>
          <p:nvSpPr>
            <p:cNvPr id="57367" name="Text Box 34"/>
            <p:cNvSpPr txBox="1">
              <a:spLocks noChangeArrowheads="1"/>
            </p:cNvSpPr>
            <p:nvPr/>
          </p:nvSpPr>
          <p:spPr bwMode="auto">
            <a:xfrm>
              <a:off x="3115" y="1367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Arial" charset="0"/>
                </a:rPr>
                <a:t>Sion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543550" y="5132388"/>
            <a:ext cx="3616325" cy="1744662"/>
            <a:chOff x="5543729" y="5132684"/>
            <a:chExt cx="3615465" cy="1743767"/>
          </a:xfrm>
        </p:grpSpPr>
        <p:pic>
          <p:nvPicPr>
            <p:cNvPr id="57355" name="Picture 34" descr="C:\uge\camedo\MOVE2\Move2Rad4Alp\PlaineMorte_BrunoPetroni\DSCN6456k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43729" y="5132684"/>
              <a:ext cx="3615465" cy="174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8176233" y="5132684"/>
              <a:ext cx="9829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600" i="1">
                  <a:solidFill>
                    <a:schemeClr val="bg1"/>
                  </a:solidFill>
                  <a:latin typeface="Arial" charset="0"/>
                </a:rPr>
                <a:t>31.10.12</a:t>
              </a:r>
              <a:endParaRPr lang="en-US" sz="1600" i="1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3175" y="4678363"/>
            <a:ext cx="3359150" cy="2198687"/>
            <a:chOff x="-3262" y="4678094"/>
            <a:chExt cx="3359324" cy="2198956"/>
          </a:xfrm>
        </p:grpSpPr>
        <p:pic>
          <p:nvPicPr>
            <p:cNvPr id="5735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262" y="4678094"/>
              <a:ext cx="3359324" cy="2198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4" name="Text Box 12"/>
            <p:cNvSpPr txBox="1">
              <a:spLocks noChangeArrowheads="1"/>
            </p:cNvSpPr>
            <p:nvPr/>
          </p:nvSpPr>
          <p:spPr bwMode="auto">
            <a:xfrm>
              <a:off x="1451148" y="6510447"/>
              <a:ext cx="18902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600" i="1">
                  <a:solidFill>
                    <a:schemeClr val="bg1"/>
                  </a:solidFill>
                  <a:latin typeface="Arial" charset="0"/>
                </a:rPr>
                <a:t>How it will look like</a:t>
              </a:r>
              <a:endParaRPr lang="en-US" sz="1600" i="1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5734050"/>
            <a:ext cx="9144000" cy="1123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Alps </a:t>
            </a:r>
            <a:r>
              <a:rPr lang="en-US" sz="2600" b="0" smtClean="0"/>
              <a:t>as seen from Dole and Plaine Morte</a:t>
            </a:r>
          </a:p>
        </p:txBody>
      </p:sp>
      <p:pic>
        <p:nvPicPr>
          <p:cNvPr id="58371" name="Picture 4" descr="rad4alp_fig5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6463"/>
            <a:ext cx="65246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rad4alp_fig5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9988" y="3860800"/>
            <a:ext cx="65246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12"/>
          <p:cNvSpPr txBox="1">
            <a:spLocks noChangeArrowheads="1"/>
          </p:cNvSpPr>
          <p:nvPr/>
        </p:nvSpPr>
        <p:spPr bwMode="auto">
          <a:xfrm>
            <a:off x="6829425" y="923925"/>
            <a:ext cx="213518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CH">
                <a:latin typeface="Arial" charset="0"/>
              </a:rPr>
              <a:t>Existing </a:t>
            </a:r>
            <a:br>
              <a:rPr lang="de-CH">
                <a:latin typeface="Arial" charset="0"/>
              </a:rPr>
            </a:br>
            <a:r>
              <a:rPr lang="de-CH">
                <a:latin typeface="Arial" charset="0"/>
              </a:rPr>
              <a:t>radar </a:t>
            </a:r>
            <a:br>
              <a:rPr lang="de-CH">
                <a:latin typeface="Arial" charset="0"/>
              </a:rPr>
            </a:br>
            <a:r>
              <a:rPr lang="de-CH">
                <a:latin typeface="Arial" charset="0"/>
              </a:rPr>
              <a:t>on </a:t>
            </a:r>
            <a:br>
              <a:rPr lang="de-CH">
                <a:latin typeface="Arial" charset="0"/>
              </a:rPr>
            </a:br>
            <a:r>
              <a:rPr lang="de-CH">
                <a:latin typeface="Arial" charset="0"/>
              </a:rPr>
              <a:t>Dole</a:t>
            </a:r>
            <a:endParaRPr lang="en-US">
              <a:latin typeface="Arial" charset="0"/>
            </a:endParaRPr>
          </a:p>
        </p:txBody>
      </p:sp>
      <p:sp>
        <p:nvSpPr>
          <p:cNvPr id="58374" name="Text Box 12"/>
          <p:cNvSpPr txBox="1">
            <a:spLocks noChangeArrowheads="1"/>
          </p:cNvSpPr>
          <p:nvPr/>
        </p:nvSpPr>
        <p:spPr bwMode="auto">
          <a:xfrm>
            <a:off x="330200" y="4038600"/>
            <a:ext cx="21542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de-CH">
                <a:latin typeface="Arial" charset="0"/>
              </a:rPr>
              <a:t>New radar </a:t>
            </a:r>
            <a:br>
              <a:rPr lang="de-CH">
                <a:latin typeface="Arial" charset="0"/>
              </a:rPr>
            </a:br>
            <a:r>
              <a:rPr lang="de-CH">
                <a:latin typeface="Arial" charset="0"/>
              </a:rPr>
              <a:t>on </a:t>
            </a:r>
          </a:p>
          <a:p>
            <a:pPr algn="r" eaLnBrk="0" hangingPunct="0"/>
            <a:r>
              <a:rPr lang="de-CH">
                <a:latin typeface="Arial" charset="0"/>
              </a:rPr>
              <a:t>Plaine Morte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76338" y="1535113"/>
            <a:ext cx="7499350" cy="4216400"/>
          </a:xfrm>
          <a:prstGeom prst="rect">
            <a:avLst/>
          </a:prstGeom>
          <a:solidFill>
            <a:schemeClr val="bg1">
              <a:alpha val="6313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CH" sz="1600" b="1">
                <a:latin typeface="Courier New" pitchFamily="49" charset="0"/>
                <a:cs typeface="Courier New" pitchFamily="49" charset="0"/>
              </a:rPr>
              <a:t>15 July, 14:30: </a:t>
            </a:r>
            <a:r>
              <a:rPr lang="de-CH" sz="1600">
                <a:latin typeface="Courier New" pitchFamily="49" charset="0"/>
                <a:cs typeface="Courier New" pitchFamily="49" charset="0"/>
              </a:rPr>
              <a:t>early warning for heavy precipitation</a:t>
            </a:r>
          </a:p>
          <a:p>
            <a:pPr eaLnBrk="0" hangingPunct="0"/>
            <a:endParaRPr lang="de-CH" sz="1600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de-CH" sz="1600" b="1">
                <a:latin typeface="Courier New" pitchFamily="49" charset="0"/>
                <a:cs typeface="Courier New" pitchFamily="49" charset="0"/>
              </a:rPr>
              <a:t>17 July, 05:00: </a:t>
            </a:r>
            <a:r>
              <a:rPr lang="de-CH" sz="1600">
                <a:latin typeface="Courier New" pitchFamily="49" charset="0"/>
                <a:cs typeface="Courier New" pitchFamily="49" charset="0"/>
              </a:rPr>
              <a:t/>
            </a:r>
            <a:br>
              <a:rPr lang="de-CH" sz="1600">
                <a:latin typeface="Courier New" pitchFamily="49" charset="0"/>
                <a:cs typeface="Courier New" pitchFamily="49" charset="0"/>
              </a:rPr>
            </a:br>
            <a:r>
              <a:rPr lang="de-CH" sz="1600">
                <a:latin typeface="Courier New" pitchFamily="49" charset="0"/>
                <a:cs typeface="Courier New" pitchFamily="49" charset="0"/>
              </a:rPr>
              <a:t>	COSMO-7km forecasts peak of </a:t>
            </a:r>
            <a:r>
              <a:rPr lang="de-CH" sz="1600" b="1">
                <a:latin typeface="Courier New" pitchFamily="49" charset="0"/>
                <a:cs typeface="Courier New" pitchFamily="49" charset="0"/>
              </a:rPr>
              <a:t>150 m3/s </a:t>
            </a:r>
            <a:r>
              <a:rPr lang="de-CH" sz="1600">
                <a:latin typeface="Courier New" pitchFamily="49" charset="0"/>
                <a:cs typeface="Courier New" pitchFamily="49" charset="0"/>
              </a:rPr>
              <a:t>on 18 July noon</a:t>
            </a:r>
            <a:br>
              <a:rPr lang="de-CH" sz="1600">
                <a:latin typeface="Courier New" pitchFamily="49" charset="0"/>
                <a:cs typeface="Courier New" pitchFamily="49" charset="0"/>
              </a:rPr>
            </a:br>
            <a:r>
              <a:rPr lang="de-CH" sz="1600">
                <a:latin typeface="Courier New" pitchFamily="49" charset="0"/>
                <a:cs typeface="Courier New" pitchFamily="49" charset="0"/>
              </a:rPr>
              <a:t>	COSMO-2km forecasts peak of </a:t>
            </a:r>
            <a:r>
              <a:rPr lang="de-CH" sz="1600" b="1">
                <a:latin typeface="Courier New" pitchFamily="49" charset="0"/>
                <a:cs typeface="Courier New" pitchFamily="49" charset="0"/>
              </a:rPr>
              <a:t>530 m3/s </a:t>
            </a:r>
            <a:r>
              <a:rPr lang="de-CH" sz="1600">
                <a:latin typeface="Courier New" pitchFamily="49" charset="0"/>
                <a:cs typeface="Courier New" pitchFamily="49" charset="0"/>
              </a:rPr>
              <a:t>on 17 July eve</a:t>
            </a:r>
            <a:br>
              <a:rPr lang="de-CH" sz="1600">
                <a:latin typeface="Courier New" pitchFamily="49" charset="0"/>
                <a:cs typeface="Courier New" pitchFamily="49" charset="0"/>
              </a:rPr>
            </a:br>
            <a:r>
              <a:rPr lang="de-CH" sz="1600">
                <a:latin typeface="Courier New" pitchFamily="49" charset="0"/>
                <a:cs typeface="Courier New" pitchFamily="49" charset="0"/>
              </a:rPr>
              <a:t>	(critical if runoff exceeds 200 m3/s)</a:t>
            </a:r>
            <a:br>
              <a:rPr lang="de-CH" sz="1600">
                <a:latin typeface="Courier New" pitchFamily="49" charset="0"/>
                <a:cs typeface="Courier New" pitchFamily="49" charset="0"/>
              </a:rPr>
            </a:br>
            <a:endParaRPr lang="de-CH" sz="1600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de-CH" sz="1600">
                <a:latin typeface="Courier New" pitchFamily="49" charset="0"/>
                <a:cs typeface="Courier New" pitchFamily="49" charset="0"/>
              </a:rPr>
              <a:t>What do you do?</a:t>
            </a:r>
          </a:p>
          <a:p>
            <a:pPr eaLnBrk="0" hangingPunct="0"/>
            <a:endParaRPr lang="de-CH" sz="1600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endParaRPr lang="de-CH" sz="1600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de-CH" sz="1600">
                <a:latin typeface="Courier New" pitchFamily="49" charset="0"/>
                <a:cs typeface="Courier New" pitchFamily="49" charset="0"/>
              </a:rPr>
              <a:t>In reality peak reached 195 m3/s …</a:t>
            </a:r>
          </a:p>
          <a:p>
            <a:pPr eaLnBrk="0" hangingPunct="0"/>
            <a:endParaRPr lang="de-CH" sz="1600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de-CH" sz="1600">
                <a:latin typeface="Courier New" pitchFamily="49" charset="0"/>
                <a:cs typeface="Courier New" pitchFamily="49" charset="0"/>
              </a:rPr>
              <a:t>Situation has been managed perfectly by local authority. </a:t>
            </a:r>
            <a:r>
              <a:rPr lang="de-CH" sz="2000" b="1">
                <a:latin typeface="Courier New" pitchFamily="49" charset="0"/>
                <a:cs typeface="Courier New" pitchFamily="49" charset="0"/>
              </a:rPr>
              <a:t>The critical decisions were taken at last minute and based on real-time radar and runoff measurements and nowcasting. </a:t>
            </a:r>
            <a:endParaRPr lang="en-US" sz="20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>
                <a:latin typeface="Courier New" pitchFamily="49" charset="0"/>
                <a:cs typeface="Courier New" pitchFamily="49" charset="0"/>
              </a:rPr>
              <a:t>Canton Glarus/Swiss Alps, 2009</a:t>
            </a:r>
            <a:endParaRPr lang="de-CH" sz="1600" b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59394" name="Rectangle 3"/>
          <p:cNvSpPr txBox="1">
            <a:spLocks noChangeArrowheads="1"/>
          </p:cNvSpPr>
          <p:nvPr/>
        </p:nvSpPr>
        <p:spPr bwMode="auto">
          <a:xfrm>
            <a:off x="0" y="5229225"/>
            <a:ext cx="91440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>
                <a:latin typeface="Arial" charset="0"/>
              </a:rPr>
              <a:t>Part 3 Data integration:</a:t>
            </a:r>
            <a:r>
              <a:rPr lang="en-US" sz="4000">
                <a:latin typeface="Arial" charset="0"/>
              </a:rPr>
              <a:t>  </a:t>
            </a:r>
            <a:br>
              <a:rPr lang="en-US" sz="4000">
                <a:latin typeface="Arial" charset="0"/>
              </a:rPr>
            </a:br>
            <a:r>
              <a:rPr lang="en-US" sz="4000">
                <a:latin typeface="Arial" charset="0"/>
              </a:rPr>
              <a:t>The key to get better nowcasts</a:t>
            </a:r>
          </a:p>
        </p:txBody>
      </p:sp>
      <p:sp>
        <p:nvSpPr>
          <p:cNvPr id="59395" name="Text Box 12"/>
          <p:cNvSpPr txBox="1">
            <a:spLocks noChangeArrowheads="1"/>
          </p:cNvSpPr>
          <p:nvPr/>
        </p:nvSpPr>
        <p:spPr bwMode="auto">
          <a:xfrm>
            <a:off x="7013575" y="4508500"/>
            <a:ext cx="2108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SwissMetNet VSSFE</a:t>
            </a:r>
          </a:p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Salanfe, 1924m</a:t>
            </a:r>
          </a:p>
        </p:txBody>
      </p:sp>
      <p:pic>
        <p:nvPicPr>
          <p:cNvPr id="59396" name="Picture 4" descr="P10105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506413"/>
            <a:ext cx="8856663" cy="557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C:\uge\camedo\PEOPLE\METEOSWISS\SMN\VSSOR_201210301219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1763" y="-509588"/>
            <a:ext cx="4184650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 Box 12"/>
          <p:cNvSpPr txBox="1">
            <a:spLocks noChangeArrowheads="1"/>
          </p:cNvSpPr>
          <p:nvPr/>
        </p:nvSpPr>
        <p:spPr bwMode="auto">
          <a:xfrm>
            <a:off x="0" y="4722813"/>
            <a:ext cx="26844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Radar Monte Lema, 1625m</a:t>
            </a:r>
          </a:p>
        </p:txBody>
      </p:sp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6162675" y="4513263"/>
            <a:ext cx="2820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SwissMetNet VSSOR</a:t>
            </a:r>
            <a:br>
              <a:rPr lang="de-CH" sz="1600" i="1">
                <a:solidFill>
                  <a:schemeClr val="bg1"/>
                </a:solidFill>
                <a:latin typeface="Arial" charset="0"/>
              </a:rPr>
            </a:br>
            <a:r>
              <a:rPr lang="de-CH" sz="1600" i="1">
                <a:solidFill>
                  <a:schemeClr val="bg1"/>
                </a:solidFill>
                <a:latin typeface="Arial" charset="0"/>
              </a:rPr>
              <a:t>Sorniot, Lac Inférieur, 2005m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gl_fig4g_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159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96988" y="323850"/>
            <a:ext cx="7847012" cy="989013"/>
          </a:xfrm>
        </p:spPr>
        <p:txBody>
          <a:bodyPr/>
          <a:lstStyle/>
          <a:p>
            <a:pPr eaLnBrk="1" hangingPunct="1"/>
            <a:r>
              <a:rPr lang="en-US" smtClean="0"/>
              <a:t>Radar and raingauge </a:t>
            </a:r>
            <a:r>
              <a:rPr lang="en-US" b="0" smtClean="0"/>
              <a:t>are complementary</a:t>
            </a:r>
          </a:p>
        </p:txBody>
      </p:sp>
      <p:grpSp>
        <p:nvGrpSpPr>
          <p:cNvPr id="519172" name="Group 4"/>
          <p:cNvGrpSpPr>
            <a:grpSpLocks/>
          </p:cNvGrpSpPr>
          <p:nvPr/>
        </p:nvGrpSpPr>
        <p:grpSpPr bwMode="auto">
          <a:xfrm>
            <a:off x="4965700" y="1052513"/>
            <a:ext cx="3998913" cy="4916487"/>
            <a:chOff x="3128" y="663"/>
            <a:chExt cx="2519" cy="3097"/>
          </a:xfrm>
        </p:grpSpPr>
        <p:pic>
          <p:nvPicPr>
            <p:cNvPr id="60424" name="Picture 5" descr="gl_fig5g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8" y="1360"/>
              <a:ext cx="2400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5" name="Picture 6" descr="gauge_otl00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04" y="663"/>
              <a:ext cx="476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6" name="Picture 7" descr="gauge_otl000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87" y="663"/>
              <a:ext cx="477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7" name="Text Box 8"/>
            <p:cNvSpPr txBox="1">
              <a:spLocks noChangeArrowheads="1"/>
            </p:cNvSpPr>
            <p:nvPr/>
          </p:nvSpPr>
          <p:spPr bwMode="auto">
            <a:xfrm>
              <a:off x="4241" y="1310"/>
              <a:ext cx="1406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>
                  <a:latin typeface="Arial" charset="0"/>
                </a:rPr>
                <a:t>69 Gauges</a:t>
              </a:r>
            </a:p>
          </p:txBody>
        </p:sp>
      </p:grpSp>
      <p:sp>
        <p:nvSpPr>
          <p:cNvPr id="60420" name="Text Box 9"/>
          <p:cNvSpPr txBox="1">
            <a:spLocks noChangeArrowheads="1"/>
          </p:cNvSpPr>
          <p:nvPr/>
        </p:nvSpPr>
        <p:spPr bwMode="auto">
          <a:xfrm rot="-5400000">
            <a:off x="3972719" y="3702844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r>
              <a:rPr lang="en-GB" b="1">
                <a:latin typeface="Arial" charset="0"/>
              </a:rPr>
              <a:t>300 km</a:t>
            </a:r>
          </a:p>
        </p:txBody>
      </p:sp>
      <p:sp>
        <p:nvSpPr>
          <p:cNvPr id="60421" name="Text Box 10"/>
          <p:cNvSpPr txBox="1">
            <a:spLocks noChangeArrowheads="1"/>
          </p:cNvSpPr>
          <p:nvPr/>
        </p:nvSpPr>
        <p:spPr bwMode="auto">
          <a:xfrm>
            <a:off x="293688" y="2090738"/>
            <a:ext cx="13684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>
                <a:latin typeface="Arial" charset="0"/>
              </a:rPr>
              <a:t>1 Radar</a:t>
            </a:r>
          </a:p>
        </p:txBody>
      </p:sp>
      <p:pic>
        <p:nvPicPr>
          <p:cNvPr id="60422" name="Picture 11" descr="lema_antenna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75" y="1052513"/>
            <a:ext cx="1343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12" descr="pscolor_mm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6238" y="6122988"/>
            <a:ext cx="83915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5545138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pic>
        <p:nvPicPr>
          <p:cNvPr id="4" name="Picture 3" descr="\\lomnas200.meteoswiss.ch\home\lom\users\sii\My Documents\CPC07221000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028700"/>
            <a:ext cx="9001125" cy="4241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61443" name="Rectangle 3"/>
          <p:cNvSpPr txBox="1">
            <a:spLocks noChangeArrowheads="1"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latin typeface="Arial" charset="0"/>
              </a:rPr>
              <a:t>Real-time radar-raingauge merging</a:t>
            </a:r>
            <a:endParaRPr lang="en-US" sz="280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6613" y="1608138"/>
            <a:ext cx="3595687" cy="338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1600" b="1" dirty="0">
                <a:latin typeface="+mn-lt"/>
                <a:cs typeface="+mn-cs"/>
              </a:rPr>
              <a:t>Real-time radar-</a:t>
            </a:r>
            <a:r>
              <a:rPr lang="it-IT" sz="1600" b="1" dirty="0" err="1">
                <a:latin typeface="+mn-lt"/>
                <a:cs typeface="+mn-cs"/>
              </a:rPr>
              <a:t>raingauge</a:t>
            </a:r>
            <a:r>
              <a:rPr lang="it-IT" sz="1600" b="1" dirty="0">
                <a:latin typeface="+mn-lt"/>
                <a:cs typeface="+mn-cs"/>
              </a:rPr>
              <a:t> </a:t>
            </a:r>
            <a:r>
              <a:rPr lang="it-IT" sz="1600" b="1" dirty="0" err="1">
                <a:latin typeface="+mn-lt"/>
                <a:cs typeface="+mn-cs"/>
              </a:rPr>
              <a:t>merging</a:t>
            </a:r>
            <a:endParaRPr lang="de-CH" sz="1600" dirty="0"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1488" y="1595438"/>
            <a:ext cx="1255712" cy="339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1600" b="1" dirty="0">
                <a:latin typeface="+mn-lt"/>
                <a:cs typeface="+mn-cs"/>
              </a:rPr>
              <a:t>Radar-</a:t>
            </a:r>
            <a:r>
              <a:rPr lang="it-IT" sz="1600" b="1" dirty="0" err="1">
                <a:latin typeface="+mn-lt"/>
                <a:cs typeface="+mn-cs"/>
              </a:rPr>
              <a:t>only</a:t>
            </a:r>
            <a:endParaRPr lang="de-CH" sz="16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5963" y="5013325"/>
            <a:ext cx="3862387" cy="76993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1600" b="1" dirty="0" err="1">
                <a:latin typeface="+mn-lt"/>
                <a:cs typeface="+mn-cs"/>
              </a:rPr>
              <a:t>Technique</a:t>
            </a:r>
            <a:r>
              <a:rPr lang="it-IT" sz="1600" b="1" dirty="0">
                <a:latin typeface="+mn-lt"/>
                <a:cs typeface="+mn-cs"/>
              </a:rPr>
              <a:t>:</a:t>
            </a:r>
            <a:r>
              <a:rPr lang="it-IT" sz="1600" dirty="0">
                <a:latin typeface="+mn-lt"/>
                <a:cs typeface="+mn-cs"/>
              </a:rPr>
              <a:t> Co-</a:t>
            </a:r>
            <a:r>
              <a:rPr lang="it-IT" sz="1600" dirty="0" err="1">
                <a:latin typeface="+mn-lt"/>
                <a:cs typeface="+mn-cs"/>
              </a:rPr>
              <a:t>kriging</a:t>
            </a:r>
            <a:r>
              <a:rPr lang="it-IT" sz="1600" dirty="0">
                <a:latin typeface="+mn-lt"/>
                <a:cs typeface="+mn-cs"/>
              </a:rPr>
              <a:t> with </a:t>
            </a:r>
            <a:r>
              <a:rPr lang="it-IT" sz="1600" dirty="0" err="1">
                <a:latin typeface="+mn-lt"/>
                <a:cs typeface="+mn-cs"/>
              </a:rPr>
              <a:t>external</a:t>
            </a:r>
            <a:r>
              <a:rPr lang="it-IT" sz="1600" dirty="0">
                <a:latin typeface="+mn-lt"/>
                <a:cs typeface="+mn-cs"/>
              </a:rPr>
              <a:t> </a:t>
            </a:r>
            <a:r>
              <a:rPr lang="it-IT" sz="1600" dirty="0" err="1">
                <a:latin typeface="+mn-lt"/>
                <a:cs typeface="+mn-cs"/>
              </a:rPr>
              <a:t>drift</a:t>
            </a:r>
            <a:r>
              <a:rPr lang="it-IT" sz="1600" dirty="0">
                <a:latin typeface="+mn-lt"/>
                <a:cs typeface="+mn-cs"/>
              </a:rPr>
              <a:t/>
            </a:r>
            <a:br>
              <a:rPr lang="it-IT" sz="1600" dirty="0">
                <a:latin typeface="+mn-lt"/>
                <a:cs typeface="+mn-cs"/>
              </a:rPr>
            </a:br>
            <a:r>
              <a:rPr lang="it-IT" sz="1400" dirty="0">
                <a:latin typeface="+mn-lt"/>
                <a:cs typeface="+mn-cs"/>
              </a:rPr>
              <a:t>with data </a:t>
            </a:r>
            <a:r>
              <a:rPr lang="it-IT" sz="1400" dirty="0" err="1">
                <a:latin typeface="+mn-lt"/>
                <a:cs typeface="+mn-cs"/>
              </a:rPr>
              <a:t>transformation</a:t>
            </a:r>
            <a:r>
              <a:rPr lang="it-IT" sz="1400" dirty="0">
                <a:latin typeface="+mn-lt"/>
                <a:cs typeface="+mn-cs"/>
              </a:rPr>
              <a:t> and </a:t>
            </a:r>
            <a:br>
              <a:rPr lang="it-IT" sz="1400" dirty="0">
                <a:latin typeface="+mn-lt"/>
                <a:cs typeface="+mn-cs"/>
              </a:rPr>
            </a:br>
            <a:r>
              <a:rPr lang="it-IT" sz="1400" dirty="0">
                <a:latin typeface="+mn-lt"/>
                <a:cs typeface="+mn-cs"/>
              </a:rPr>
              <a:t>sophisticated </a:t>
            </a:r>
            <a:r>
              <a:rPr lang="it-IT" sz="1400" dirty="0" err="1">
                <a:latin typeface="+mn-lt"/>
                <a:cs typeface="+mn-cs"/>
              </a:rPr>
              <a:t>quality</a:t>
            </a:r>
            <a:r>
              <a:rPr lang="it-IT" sz="1400" dirty="0">
                <a:latin typeface="+mn-lt"/>
                <a:cs typeface="+mn-cs"/>
              </a:rPr>
              <a:t> control</a:t>
            </a:r>
            <a:endParaRPr lang="de-CH" sz="1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689600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pic>
        <p:nvPicPr>
          <p:cNvPr id="62466" name="Picture 2" descr="\\lomnas200.meteoswiss.ch\home\lom\users\sii\My Documents\My Papers\Urban.Rainfall\urban.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49338"/>
            <a:ext cx="5694362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671888" y="1701800"/>
            <a:ext cx="2173287" cy="19653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671888" y="4076700"/>
            <a:ext cx="2173287" cy="19669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428750" y="4076700"/>
            <a:ext cx="2173288" cy="19669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8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2470" name="Rectangle 3"/>
          <p:cNvSpPr txBox="1">
            <a:spLocks noChangeArrowheads="1"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latin typeface="Arial" charset="0"/>
              </a:rPr>
              <a:t>Extrapolation</a:t>
            </a:r>
            <a:endParaRPr lang="en-US" sz="260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4638" y="4811713"/>
            <a:ext cx="2339975" cy="15700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CH" sz="1600" dirty="0" err="1">
                <a:latin typeface="+mn-lt"/>
                <a:cs typeface="+mn-cs"/>
              </a:rPr>
              <a:t>Of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course</a:t>
            </a:r>
            <a:r>
              <a:rPr lang="de-CH" sz="1600" dirty="0">
                <a:latin typeface="+mn-lt"/>
                <a:cs typeface="+mn-cs"/>
              </a:rPr>
              <a:t>, in parallel, </a:t>
            </a:r>
            <a:r>
              <a:rPr lang="de-CH" sz="1600" dirty="0" err="1">
                <a:latin typeface="+mn-lt"/>
                <a:cs typeface="+mn-cs"/>
              </a:rPr>
              <a:t>we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are</a:t>
            </a:r>
            <a:r>
              <a:rPr lang="de-CH" sz="1600" dirty="0">
                <a:latin typeface="+mn-lt"/>
                <a:cs typeface="+mn-cs"/>
              </a:rPr>
              <a:t> also in </a:t>
            </a:r>
            <a:r>
              <a:rPr lang="de-CH" sz="1600" dirty="0" err="1">
                <a:latin typeface="+mn-lt"/>
                <a:cs typeface="+mn-cs"/>
              </a:rPr>
              <a:t>contact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with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neighbouring</a:t>
            </a:r>
            <a:r>
              <a:rPr lang="de-CH" sz="1600" dirty="0">
                <a:latin typeface="+mn-lt"/>
                <a:cs typeface="+mn-cs"/>
              </a:rPr>
              <a:t> countries </a:t>
            </a:r>
            <a:r>
              <a:rPr lang="de-CH" sz="1600" dirty="0" err="1">
                <a:latin typeface="+mn-lt"/>
                <a:cs typeface="+mn-cs"/>
              </a:rPr>
              <a:t>to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extend</a:t>
            </a:r>
            <a:r>
              <a:rPr lang="de-CH" sz="1600" dirty="0">
                <a:latin typeface="+mn-lt"/>
                <a:cs typeface="+mn-cs"/>
              </a:rPr>
              <a:t> trans-</a:t>
            </a:r>
            <a:r>
              <a:rPr lang="de-CH" sz="1600" dirty="0" err="1">
                <a:latin typeface="+mn-lt"/>
                <a:cs typeface="+mn-cs"/>
              </a:rPr>
              <a:t>border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data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exchange</a:t>
            </a:r>
            <a:r>
              <a:rPr lang="de-CH" sz="1600" dirty="0">
                <a:latin typeface="+mn-lt"/>
                <a:cs typeface="+mn-cs"/>
              </a:rPr>
              <a:t>!</a:t>
            </a:r>
            <a:endParaRPr lang="de-CH" sz="16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-23813"/>
            <a:ext cx="9148763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1366838" y="5013325"/>
            <a:ext cx="6229350" cy="9223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CH" sz="1800">
                <a:latin typeface="Arial" charset="0"/>
              </a:rPr>
              <a:t>-0.8		 Bias/dB </a:t>
            </a:r>
            <a:r>
              <a:rPr lang="de-CH" sz="1400">
                <a:latin typeface="Arial" charset="0"/>
              </a:rPr>
              <a:t>(best is 0.0)</a:t>
            </a:r>
            <a:r>
              <a:rPr lang="de-CH" sz="1800">
                <a:latin typeface="Arial" charset="0"/>
              </a:rPr>
              <a:t>	 	-0.08</a:t>
            </a:r>
          </a:p>
          <a:p>
            <a:pPr eaLnBrk="0" hangingPunct="0"/>
            <a:r>
              <a:rPr lang="de-CH" sz="1800">
                <a:latin typeface="Arial" charset="0"/>
              </a:rPr>
              <a:t> 2.7	           SCATTER/dB </a:t>
            </a:r>
            <a:r>
              <a:rPr lang="de-CH" sz="1400">
                <a:latin typeface="Arial" charset="0"/>
              </a:rPr>
              <a:t>(best is 0.0)</a:t>
            </a:r>
            <a:r>
              <a:rPr lang="de-CH" sz="1800">
                <a:latin typeface="Arial" charset="0"/>
              </a:rPr>
              <a:t>		   2.2       	</a:t>
            </a:r>
            <a:r>
              <a:rPr lang="de-CH" sz="1400">
                <a:latin typeface="Arial" charset="0"/>
              </a:rPr>
              <a:t>(evaluated at hourly scale, pooling 12 representative events)</a:t>
            </a:r>
            <a:endParaRPr lang="en-US" sz="1400">
              <a:latin typeface="Arial" charset="0"/>
            </a:endParaRPr>
          </a:p>
        </p:txBody>
      </p:sp>
      <p:sp>
        <p:nvSpPr>
          <p:cNvPr id="63491" name="Rectangle 3"/>
          <p:cNvSpPr txBox="1">
            <a:spLocks noChangeArrowheads="1"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latin typeface="Arial" charset="0"/>
              </a:rPr>
              <a:t>Real-time radar-raingauge merging</a:t>
            </a:r>
            <a:endParaRPr lang="en-US" sz="2800">
              <a:latin typeface="Arial" charset="0"/>
            </a:endParaRPr>
          </a:p>
        </p:txBody>
      </p:sp>
      <p:pic>
        <p:nvPicPr>
          <p:cNvPr id="63492" name="Picture 45" descr="Wap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52938" y="6523038"/>
            <a:ext cx="467836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de-CH" sz="1600" i="1" dirty="0">
                <a:latin typeface="+mn-lt"/>
                <a:cs typeface="+mn-cs"/>
              </a:rPr>
              <a:t>Sideris</a:t>
            </a:r>
            <a:r>
              <a:rPr lang="de-CH" sz="1600" i="1" dirty="0">
                <a:latin typeface="+mn-lt"/>
                <a:cs typeface="+mn-cs"/>
              </a:rPr>
              <a:t>, Gabella, Erdin, </a:t>
            </a:r>
            <a:r>
              <a:rPr lang="de-CH" sz="1600" i="1" dirty="0">
                <a:latin typeface="+mn-lt"/>
                <a:cs typeface="+mn-cs"/>
              </a:rPr>
              <a:t>Germann</a:t>
            </a:r>
            <a:r>
              <a:rPr lang="de-CH" sz="1600" i="1" dirty="0">
                <a:latin typeface="+mn-lt"/>
                <a:cs typeface="+mn-cs"/>
              </a:rPr>
              <a:t> </a:t>
            </a:r>
            <a:r>
              <a:rPr lang="de-CH" sz="1600" i="1" dirty="0">
                <a:latin typeface="+mn-lt"/>
                <a:cs typeface="+mn-cs"/>
              </a:rPr>
              <a:t>(QJRMS, 2013)</a:t>
            </a:r>
            <a:endParaRPr lang="de-CH" sz="1600" i="1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6613" y="1608138"/>
            <a:ext cx="3595687" cy="338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1600" b="1" dirty="0">
                <a:latin typeface="+mn-lt"/>
                <a:cs typeface="+mn-cs"/>
              </a:rPr>
              <a:t>Real-time radar-</a:t>
            </a:r>
            <a:r>
              <a:rPr lang="it-IT" sz="1600" b="1" dirty="0" err="1">
                <a:latin typeface="+mn-lt"/>
                <a:cs typeface="+mn-cs"/>
              </a:rPr>
              <a:t>raingauge</a:t>
            </a:r>
            <a:r>
              <a:rPr lang="it-IT" sz="1600" b="1" dirty="0">
                <a:latin typeface="+mn-lt"/>
                <a:cs typeface="+mn-cs"/>
              </a:rPr>
              <a:t> </a:t>
            </a:r>
            <a:r>
              <a:rPr lang="it-IT" sz="1600" b="1" dirty="0" err="1">
                <a:latin typeface="+mn-lt"/>
                <a:cs typeface="+mn-cs"/>
              </a:rPr>
              <a:t>merging</a:t>
            </a:r>
            <a:endParaRPr lang="de-CH" sz="1600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1488" y="1595438"/>
            <a:ext cx="1255712" cy="339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sz="1600" b="1" dirty="0">
                <a:latin typeface="+mn-lt"/>
                <a:cs typeface="+mn-cs"/>
              </a:rPr>
              <a:t>Radar-</a:t>
            </a:r>
            <a:r>
              <a:rPr lang="it-IT" sz="1600" b="1" dirty="0" err="1">
                <a:latin typeface="+mn-lt"/>
                <a:cs typeface="+mn-cs"/>
              </a:rPr>
              <a:t>only</a:t>
            </a:r>
            <a:endParaRPr lang="de-CH" sz="16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nil\Desktop\TRT\TR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7400" y="1933575"/>
            <a:ext cx="45212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C:\Users\nil\Desktop\coa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1946275"/>
            <a:ext cx="4518025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11"/>
          <p:cNvSpPr txBox="1">
            <a:spLocks noChangeArrowheads="1"/>
          </p:cNvSpPr>
          <p:nvPr/>
        </p:nvSpPr>
        <p:spPr bwMode="auto">
          <a:xfrm>
            <a:off x="-38100" y="1270000"/>
            <a:ext cx="426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latin typeface="Arial" charset="0"/>
              </a:rPr>
              <a:t>COALITION early detection of developing severe cells:</a:t>
            </a:r>
          </a:p>
        </p:txBody>
      </p:sp>
      <p:sp>
        <p:nvSpPr>
          <p:cNvPr id="64517" name="TextBox 12"/>
          <p:cNvSpPr txBox="1">
            <a:spLocks noChangeArrowheads="1"/>
          </p:cNvSpPr>
          <p:nvPr/>
        </p:nvSpPr>
        <p:spPr bwMode="auto">
          <a:xfrm>
            <a:off x="4498975" y="1270000"/>
            <a:ext cx="4394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CH" sz="1800" b="1">
                <a:solidFill>
                  <a:srgbClr val="FFFFFF"/>
                </a:solidFill>
                <a:latin typeface="Arial" charset="0"/>
              </a:rPr>
              <a:t>TRT: </a:t>
            </a:r>
            <a:r>
              <a:rPr lang="en-US" sz="1800" b="1">
                <a:solidFill>
                  <a:srgbClr val="FFFFFF"/>
                </a:solidFill>
                <a:latin typeface="Arial" charset="0"/>
              </a:rPr>
              <a:t>detection </a:t>
            </a:r>
            <a:r>
              <a:rPr lang="de-CH" sz="1800" b="1">
                <a:solidFill>
                  <a:srgbClr val="FFFFFF"/>
                </a:solidFill>
                <a:latin typeface="Arial" charset="0"/>
              </a:rPr>
              <a:t>and classification of thunderstorm cells:</a:t>
            </a:r>
          </a:p>
        </p:txBody>
      </p:sp>
      <p:sp>
        <p:nvSpPr>
          <p:cNvPr id="64518" name="Rectangle 1"/>
          <p:cNvSpPr>
            <a:spLocks noChangeArrowheads="1"/>
          </p:cNvSpPr>
          <p:nvPr/>
        </p:nvSpPr>
        <p:spPr bwMode="auto">
          <a:xfrm>
            <a:off x="214313" y="6232525"/>
            <a:ext cx="360362" cy="182563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19" name="Rectangle 15"/>
          <p:cNvSpPr>
            <a:spLocks noChangeArrowheads="1"/>
          </p:cNvSpPr>
          <p:nvPr/>
        </p:nvSpPr>
        <p:spPr bwMode="auto">
          <a:xfrm>
            <a:off x="214313" y="6559550"/>
            <a:ext cx="360362" cy="182563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20" name="Rectangle 16"/>
          <p:cNvSpPr>
            <a:spLocks noChangeArrowheads="1"/>
          </p:cNvSpPr>
          <p:nvPr/>
        </p:nvSpPr>
        <p:spPr bwMode="auto">
          <a:xfrm>
            <a:off x="4741863" y="6130925"/>
            <a:ext cx="360362" cy="182563"/>
          </a:xfrm>
          <a:prstGeom prst="rect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21" name="Rectangle 17"/>
          <p:cNvSpPr>
            <a:spLocks noChangeArrowheads="1"/>
          </p:cNvSpPr>
          <p:nvPr/>
        </p:nvSpPr>
        <p:spPr bwMode="auto">
          <a:xfrm>
            <a:off x="4741863" y="6384925"/>
            <a:ext cx="360362" cy="18256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22" name="Rectangle 18"/>
          <p:cNvSpPr>
            <a:spLocks noChangeArrowheads="1"/>
          </p:cNvSpPr>
          <p:nvPr/>
        </p:nvSpPr>
        <p:spPr bwMode="auto">
          <a:xfrm>
            <a:off x="4746625" y="6657975"/>
            <a:ext cx="360363" cy="182563"/>
          </a:xfrm>
          <a:prstGeom prst="rect">
            <a:avLst/>
          </a:prstGeom>
          <a:solidFill>
            <a:srgbClr val="00B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4523" name="TextBox 19"/>
          <p:cNvSpPr txBox="1">
            <a:spLocks noChangeArrowheads="1"/>
          </p:cNvSpPr>
          <p:nvPr/>
        </p:nvSpPr>
        <p:spPr bwMode="auto">
          <a:xfrm>
            <a:off x="539750" y="6165850"/>
            <a:ext cx="4265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Arial" charset="0"/>
              </a:rPr>
              <a:t>severe thunderstorm in the next 30 min</a:t>
            </a:r>
          </a:p>
        </p:txBody>
      </p:sp>
      <p:sp>
        <p:nvSpPr>
          <p:cNvPr id="64524" name="TextBox 20"/>
          <p:cNvSpPr txBox="1">
            <a:spLocks noChangeArrowheads="1"/>
          </p:cNvSpPr>
          <p:nvPr/>
        </p:nvSpPr>
        <p:spPr bwMode="auto">
          <a:xfrm>
            <a:off x="539750" y="6505575"/>
            <a:ext cx="4265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Arial" charset="0"/>
              </a:rPr>
              <a:t>thunderstorm intensification in the next 30 min</a:t>
            </a:r>
          </a:p>
        </p:txBody>
      </p:sp>
      <p:sp>
        <p:nvSpPr>
          <p:cNvPr id="64525" name="TextBox 21"/>
          <p:cNvSpPr txBox="1">
            <a:spLocks noChangeArrowheads="1"/>
          </p:cNvSpPr>
          <p:nvPr/>
        </p:nvSpPr>
        <p:spPr bwMode="auto">
          <a:xfrm>
            <a:off x="5075238" y="6062663"/>
            <a:ext cx="2305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Arial" charset="0"/>
              </a:rPr>
              <a:t>severe thunderstorm</a:t>
            </a:r>
          </a:p>
        </p:txBody>
      </p:sp>
      <p:sp>
        <p:nvSpPr>
          <p:cNvPr id="64526" name="TextBox 22"/>
          <p:cNvSpPr txBox="1">
            <a:spLocks noChangeArrowheads="1"/>
          </p:cNvSpPr>
          <p:nvPr/>
        </p:nvSpPr>
        <p:spPr bwMode="auto">
          <a:xfrm>
            <a:off x="5076825" y="6319838"/>
            <a:ext cx="2303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Arial" charset="0"/>
              </a:rPr>
              <a:t>moderate thunderstorm</a:t>
            </a:r>
          </a:p>
        </p:txBody>
      </p:sp>
      <p:sp>
        <p:nvSpPr>
          <p:cNvPr id="64527" name="TextBox 23"/>
          <p:cNvSpPr txBox="1">
            <a:spLocks noChangeArrowheads="1"/>
          </p:cNvSpPr>
          <p:nvPr/>
        </p:nvSpPr>
        <p:spPr bwMode="auto">
          <a:xfrm>
            <a:off x="5076825" y="6577013"/>
            <a:ext cx="2303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>
                <a:solidFill>
                  <a:srgbClr val="FFFFFF"/>
                </a:solidFill>
                <a:latin typeface="Arial" charset="0"/>
              </a:rPr>
              <a:t>weak thunderstorm</a:t>
            </a:r>
          </a:p>
        </p:txBody>
      </p:sp>
      <p:sp>
        <p:nvSpPr>
          <p:cNvPr id="64528" name="Rectangle 4"/>
          <p:cNvSpPr txBox="1">
            <a:spLocks noChangeArrowheads="1"/>
          </p:cNvSpPr>
          <p:nvPr/>
        </p:nvSpPr>
        <p:spPr bwMode="auto">
          <a:xfrm>
            <a:off x="900113" y="63500"/>
            <a:ext cx="8218487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1" i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Multi-sensor thunderstorm nowcasting at MeteoSwiss </a:t>
            </a:r>
            <a:r>
              <a:rPr lang="en-US" sz="1600" i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(Hering, Nisi, Ambrosetti, et al)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6988" y="1938338"/>
            <a:ext cx="4545012" cy="407511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de-CH" sz="21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65538" name="Rectangle 3"/>
          <p:cNvSpPr txBox="1">
            <a:spLocks noChangeArrowheads="1"/>
          </p:cNvSpPr>
          <p:nvPr/>
        </p:nvSpPr>
        <p:spPr bwMode="auto">
          <a:xfrm>
            <a:off x="0" y="5157788"/>
            <a:ext cx="91440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>
                <a:latin typeface="Arial" charset="0"/>
              </a:rPr>
              <a:t>Part 4 Uncertainty </a:t>
            </a:r>
            <a:br>
              <a:rPr lang="en-US" sz="4000" b="1">
                <a:latin typeface="Arial" charset="0"/>
              </a:rPr>
            </a:br>
            <a:r>
              <a:rPr lang="en-US" sz="4000">
                <a:latin typeface="Arial" charset="0"/>
              </a:rPr>
              <a:t>Living with uncertainties</a:t>
            </a:r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250825" y="333375"/>
            <a:ext cx="865188" cy="5746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919163"/>
            <a:ext cx="9142412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8" name="Group 2"/>
          <p:cNvGrpSpPr>
            <a:grpSpLocks/>
          </p:cNvGrpSpPr>
          <p:nvPr/>
        </p:nvGrpSpPr>
        <p:grpSpPr bwMode="auto">
          <a:xfrm>
            <a:off x="3632200" y="3711575"/>
            <a:ext cx="2563813" cy="1204913"/>
            <a:chOff x="2288" y="2338"/>
            <a:chExt cx="1615" cy="759"/>
          </a:xfrm>
        </p:grpSpPr>
        <p:pic>
          <p:nvPicPr>
            <p:cNvPr id="66599" name="Picture 3" descr="usc_fig37g_an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93" y="2340"/>
              <a:ext cx="1599" cy="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600" name="Text Box 4"/>
            <p:cNvSpPr txBox="1">
              <a:spLocks noChangeArrowheads="1"/>
            </p:cNvSpPr>
            <p:nvPr/>
          </p:nvSpPr>
          <p:spPr bwMode="auto">
            <a:xfrm>
              <a:off x="2288" y="2341"/>
              <a:ext cx="232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 eaLnBrk="0" hangingPunct="0"/>
              <a:r>
                <a:rPr lang="en-US" sz="1400">
                  <a:latin typeface="Arial" charset="0"/>
                </a:rPr>
                <a:t>Ref</a:t>
              </a:r>
            </a:p>
          </p:txBody>
        </p:sp>
        <p:sp>
          <p:nvSpPr>
            <p:cNvPr id="66601" name="Text Box 5"/>
            <p:cNvSpPr txBox="1">
              <a:spLocks noChangeArrowheads="1"/>
            </p:cNvSpPr>
            <p:nvPr/>
          </p:nvSpPr>
          <p:spPr bwMode="auto">
            <a:xfrm>
              <a:off x="3614" y="2338"/>
              <a:ext cx="282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 eaLnBrk="0" hangingPunct="0"/>
              <a:r>
                <a:rPr lang="en-US" sz="1400">
                  <a:latin typeface="Arial" charset="0"/>
                </a:rPr>
                <a:t>QPF</a:t>
              </a:r>
            </a:p>
          </p:txBody>
        </p:sp>
        <p:sp>
          <p:nvSpPr>
            <p:cNvPr id="66602" name="Rectangle 6"/>
            <p:cNvSpPr>
              <a:spLocks noChangeArrowheads="1"/>
            </p:cNvSpPr>
            <p:nvPr/>
          </p:nvSpPr>
          <p:spPr bwMode="auto">
            <a:xfrm>
              <a:off x="2289" y="2338"/>
              <a:ext cx="1614" cy="75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665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Uncertainty propagation</a:t>
            </a:r>
          </a:p>
        </p:txBody>
      </p:sp>
      <p:sp>
        <p:nvSpPr>
          <p:cNvPr id="66563" name="Line 8"/>
          <p:cNvSpPr>
            <a:spLocks noChangeShapeType="1"/>
          </p:cNvSpPr>
          <p:nvPr/>
        </p:nvSpPr>
        <p:spPr bwMode="auto">
          <a:xfrm>
            <a:off x="611188" y="2552700"/>
            <a:ext cx="77771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34505" name="Group 9"/>
          <p:cNvGrpSpPr>
            <a:grpSpLocks/>
          </p:cNvGrpSpPr>
          <p:nvPr/>
        </p:nvGrpSpPr>
        <p:grpSpPr bwMode="auto">
          <a:xfrm>
            <a:off x="1681163" y="2870200"/>
            <a:ext cx="1811337" cy="1408113"/>
            <a:chOff x="1059" y="1808"/>
            <a:chExt cx="1141" cy="887"/>
          </a:xfrm>
        </p:grpSpPr>
        <p:pic>
          <p:nvPicPr>
            <p:cNvPr id="66597" name="Picture 10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9" y="1808"/>
              <a:ext cx="1141" cy="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98" name="Text Box 11"/>
            <p:cNvSpPr txBox="1">
              <a:spLocks noChangeArrowheads="1"/>
            </p:cNvSpPr>
            <p:nvPr/>
          </p:nvSpPr>
          <p:spPr bwMode="auto">
            <a:xfrm>
              <a:off x="1066" y="1870"/>
              <a:ext cx="289" cy="1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 eaLnBrk="0" hangingPunct="0"/>
              <a:r>
                <a:rPr lang="en-US" sz="1400">
                  <a:latin typeface="Arial" charset="0"/>
                </a:rPr>
                <a:t>QPE</a:t>
              </a:r>
            </a:p>
          </p:txBody>
        </p:sp>
      </p:grpSp>
      <p:sp>
        <p:nvSpPr>
          <p:cNvPr id="66565" name="Line 12"/>
          <p:cNvSpPr>
            <a:spLocks noChangeShapeType="1"/>
          </p:cNvSpPr>
          <p:nvPr/>
        </p:nvSpPr>
        <p:spPr bwMode="auto">
          <a:xfrm>
            <a:off x="3492500" y="1104900"/>
            <a:ext cx="0" cy="1439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66" name="Text Box 13"/>
          <p:cNvSpPr txBox="1">
            <a:spLocks noChangeArrowheads="1"/>
          </p:cNvSpPr>
          <p:nvPr/>
        </p:nvSpPr>
        <p:spPr bwMode="auto">
          <a:xfrm>
            <a:off x="3189288" y="251460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Arial" charset="0"/>
              </a:rPr>
              <a:t>now</a:t>
            </a:r>
          </a:p>
        </p:txBody>
      </p:sp>
      <p:sp>
        <p:nvSpPr>
          <p:cNvPr id="66567" name="Text Box 14"/>
          <p:cNvSpPr txBox="1">
            <a:spLocks noChangeArrowheads="1"/>
          </p:cNvSpPr>
          <p:nvPr/>
        </p:nvSpPr>
        <p:spPr bwMode="auto">
          <a:xfrm>
            <a:off x="1106488" y="2516188"/>
            <a:ext cx="1665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Arial" charset="0"/>
              </a:rPr>
              <a:t>Immediate past</a:t>
            </a:r>
          </a:p>
        </p:txBody>
      </p:sp>
      <p:sp>
        <p:nvSpPr>
          <p:cNvPr id="66568" name="Text Box 15"/>
          <p:cNvSpPr txBox="1">
            <a:spLocks noChangeArrowheads="1"/>
          </p:cNvSpPr>
          <p:nvPr/>
        </p:nvSpPr>
        <p:spPr bwMode="auto">
          <a:xfrm>
            <a:off x="4706938" y="2516188"/>
            <a:ext cx="1824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Arial" charset="0"/>
              </a:rPr>
              <a:t>Immediate future</a:t>
            </a:r>
          </a:p>
        </p:txBody>
      </p:sp>
      <p:sp>
        <p:nvSpPr>
          <p:cNvPr id="66569" name="Text Box 16"/>
          <p:cNvSpPr txBox="1">
            <a:spLocks noChangeArrowheads="1"/>
          </p:cNvSpPr>
          <p:nvPr/>
        </p:nvSpPr>
        <p:spPr bwMode="auto">
          <a:xfrm>
            <a:off x="4211638" y="1363663"/>
            <a:ext cx="2014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i="1"/>
              <a:t>forecasting</a:t>
            </a:r>
          </a:p>
        </p:txBody>
      </p:sp>
      <p:sp>
        <p:nvSpPr>
          <p:cNvPr id="66570" name="Text Box 17"/>
          <p:cNvSpPr txBox="1">
            <a:spLocks noChangeArrowheads="1"/>
          </p:cNvSpPr>
          <p:nvPr/>
        </p:nvSpPr>
        <p:spPr bwMode="auto">
          <a:xfrm>
            <a:off x="1042988" y="1363663"/>
            <a:ext cx="1789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i="1"/>
              <a:t>observing</a:t>
            </a:r>
          </a:p>
        </p:txBody>
      </p:sp>
      <p:sp>
        <p:nvSpPr>
          <p:cNvPr id="234514" name="AutoShape 18"/>
          <p:cNvSpPr>
            <a:spLocks noChangeArrowheads="1"/>
          </p:cNvSpPr>
          <p:nvPr/>
        </p:nvSpPr>
        <p:spPr bwMode="auto">
          <a:xfrm>
            <a:off x="3059113" y="4005263"/>
            <a:ext cx="1152525" cy="649287"/>
          </a:xfrm>
          <a:prstGeom prst="homePlate">
            <a:avLst>
              <a:gd name="adj" fmla="val 4437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Arial" charset="0"/>
              </a:rPr>
              <a:t>Precip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model</a:t>
            </a:r>
          </a:p>
        </p:txBody>
      </p:sp>
      <p:grpSp>
        <p:nvGrpSpPr>
          <p:cNvPr id="234515" name="Group 19"/>
          <p:cNvGrpSpPr>
            <a:grpSpLocks/>
          </p:cNvGrpSpPr>
          <p:nvPr/>
        </p:nvGrpSpPr>
        <p:grpSpPr bwMode="auto">
          <a:xfrm>
            <a:off x="6227763" y="4365625"/>
            <a:ext cx="2808287" cy="1512888"/>
            <a:chOff x="3923" y="2750"/>
            <a:chExt cx="1769" cy="953"/>
          </a:xfrm>
        </p:grpSpPr>
        <p:grpSp>
          <p:nvGrpSpPr>
            <p:cNvPr id="66593" name="Group 20"/>
            <p:cNvGrpSpPr>
              <a:grpSpLocks/>
            </p:cNvGrpSpPr>
            <p:nvPr/>
          </p:nvGrpSpPr>
          <p:grpSpPr bwMode="auto">
            <a:xfrm>
              <a:off x="3923" y="2750"/>
              <a:ext cx="1769" cy="953"/>
              <a:chOff x="3923" y="2750"/>
              <a:chExt cx="1769" cy="953"/>
            </a:xfrm>
          </p:grpSpPr>
          <p:pic>
            <p:nvPicPr>
              <p:cNvPr id="66595" name="Picture 21" descr="ens_fig6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23" y="2750"/>
                <a:ext cx="1769" cy="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6" name="Text Box 22"/>
              <p:cNvSpPr txBox="1">
                <a:spLocks noChangeArrowheads="1"/>
              </p:cNvSpPr>
              <p:nvPr/>
            </p:nvSpPr>
            <p:spPr bwMode="auto">
              <a:xfrm>
                <a:off x="4095" y="2771"/>
                <a:ext cx="640" cy="1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36000" tIns="0" rIns="36000" bIns="0">
                <a:spAutoFit/>
              </a:bodyPr>
              <a:lstStyle/>
              <a:p>
                <a:pPr eaLnBrk="0" hangingPunct="0"/>
                <a:r>
                  <a:rPr lang="en-US" sz="1400">
                    <a:latin typeface="Arial" charset="0"/>
                  </a:rPr>
                  <a:t>Runoff fcst</a:t>
                </a:r>
              </a:p>
            </p:txBody>
          </p:sp>
        </p:grpSp>
        <p:sp>
          <p:nvSpPr>
            <p:cNvPr id="66594" name="Rectangle 23"/>
            <p:cNvSpPr>
              <a:spLocks noChangeArrowheads="1"/>
            </p:cNvSpPr>
            <p:nvPr/>
          </p:nvSpPr>
          <p:spPr bwMode="auto">
            <a:xfrm>
              <a:off x="4099" y="2762"/>
              <a:ext cx="1587" cy="9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234520" name="AutoShape 24"/>
          <p:cNvSpPr>
            <a:spLocks noChangeArrowheads="1"/>
          </p:cNvSpPr>
          <p:nvPr/>
        </p:nvSpPr>
        <p:spPr bwMode="auto">
          <a:xfrm>
            <a:off x="5795963" y="4652963"/>
            <a:ext cx="1152525" cy="649287"/>
          </a:xfrm>
          <a:prstGeom prst="homePlate">
            <a:avLst>
              <a:gd name="adj" fmla="val 4437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latin typeface="Arial" charset="0"/>
              </a:rPr>
              <a:t>Runoff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model</a:t>
            </a:r>
          </a:p>
        </p:txBody>
      </p:sp>
      <p:sp>
        <p:nvSpPr>
          <p:cNvPr id="234521" name="Text Box 25"/>
          <p:cNvSpPr txBox="1">
            <a:spLocks noChangeArrowheads="1"/>
          </p:cNvSpPr>
          <p:nvPr/>
        </p:nvSpPr>
        <p:spPr bwMode="auto">
          <a:xfrm>
            <a:off x="2168525" y="2705100"/>
            <a:ext cx="8191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0"/>
              <a:t>?</a:t>
            </a:r>
          </a:p>
        </p:txBody>
      </p:sp>
      <p:sp>
        <p:nvSpPr>
          <p:cNvPr id="234522" name="Text Box 26"/>
          <p:cNvSpPr txBox="1">
            <a:spLocks noChangeArrowheads="1"/>
          </p:cNvSpPr>
          <p:nvPr/>
        </p:nvSpPr>
        <p:spPr bwMode="auto">
          <a:xfrm>
            <a:off x="3132138" y="3429000"/>
            <a:ext cx="8191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4523" name="Text Box 27"/>
          <p:cNvSpPr txBox="1">
            <a:spLocks noChangeArrowheads="1"/>
          </p:cNvSpPr>
          <p:nvPr/>
        </p:nvSpPr>
        <p:spPr bwMode="auto">
          <a:xfrm>
            <a:off x="5913438" y="4076700"/>
            <a:ext cx="8191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0">
                <a:solidFill>
                  <a:schemeClr val="accent2"/>
                </a:solidFill>
              </a:rPr>
              <a:t>?</a:t>
            </a:r>
          </a:p>
        </p:txBody>
      </p:sp>
      <p:grpSp>
        <p:nvGrpSpPr>
          <p:cNvPr id="234524" name="Group 28"/>
          <p:cNvGrpSpPr>
            <a:grpSpLocks/>
          </p:cNvGrpSpPr>
          <p:nvPr/>
        </p:nvGrpSpPr>
        <p:grpSpPr bwMode="auto">
          <a:xfrm>
            <a:off x="4133850" y="4437063"/>
            <a:ext cx="1544638" cy="1620837"/>
            <a:chOff x="2604" y="2795"/>
            <a:chExt cx="973" cy="1021"/>
          </a:xfrm>
        </p:grpSpPr>
        <p:sp>
          <p:nvSpPr>
            <p:cNvPr id="66590" name="Text Box 29"/>
            <p:cNvSpPr txBox="1">
              <a:spLocks noChangeArrowheads="1"/>
            </p:cNvSpPr>
            <p:nvPr/>
          </p:nvSpPr>
          <p:spPr bwMode="auto">
            <a:xfrm>
              <a:off x="3061" y="2795"/>
              <a:ext cx="5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6591" name="Text Box 30"/>
            <p:cNvSpPr txBox="1">
              <a:spLocks noChangeArrowheads="1"/>
            </p:cNvSpPr>
            <p:nvPr/>
          </p:nvSpPr>
          <p:spPr bwMode="auto">
            <a:xfrm>
              <a:off x="2604" y="2798"/>
              <a:ext cx="5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0"/>
                <a:t>?</a:t>
              </a:r>
            </a:p>
          </p:txBody>
        </p:sp>
        <p:sp>
          <p:nvSpPr>
            <p:cNvPr id="66592" name="Text Box 31"/>
            <p:cNvSpPr txBox="1">
              <a:spLocks noChangeArrowheads="1"/>
            </p:cNvSpPr>
            <p:nvPr/>
          </p:nvSpPr>
          <p:spPr bwMode="auto">
            <a:xfrm>
              <a:off x="2925" y="3095"/>
              <a:ext cx="350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5000">
                  <a:latin typeface="Arial" charset="0"/>
                </a:rPr>
                <a:t>+</a:t>
              </a:r>
            </a:p>
          </p:txBody>
        </p:sp>
      </p:grpSp>
      <p:grpSp>
        <p:nvGrpSpPr>
          <p:cNvPr id="234528" name="Group 32"/>
          <p:cNvGrpSpPr>
            <a:grpSpLocks/>
          </p:cNvGrpSpPr>
          <p:nvPr/>
        </p:nvGrpSpPr>
        <p:grpSpPr bwMode="auto">
          <a:xfrm>
            <a:off x="6973888" y="5229225"/>
            <a:ext cx="2089150" cy="1617663"/>
            <a:chOff x="4393" y="3294"/>
            <a:chExt cx="1316" cy="1019"/>
          </a:xfrm>
        </p:grpSpPr>
        <p:sp>
          <p:nvSpPr>
            <p:cNvPr id="66585" name="Text Box 33"/>
            <p:cNvSpPr txBox="1">
              <a:spLocks noChangeArrowheads="1"/>
            </p:cNvSpPr>
            <p:nvPr/>
          </p:nvSpPr>
          <p:spPr bwMode="auto">
            <a:xfrm>
              <a:off x="5193" y="3294"/>
              <a:ext cx="5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0">
                  <a:solidFill>
                    <a:schemeClr val="accent2"/>
                  </a:solidFill>
                </a:rPr>
                <a:t>?</a:t>
              </a:r>
            </a:p>
          </p:txBody>
        </p:sp>
        <p:sp>
          <p:nvSpPr>
            <p:cNvPr id="66586" name="Text Box 34"/>
            <p:cNvSpPr txBox="1">
              <a:spLocks noChangeArrowheads="1"/>
            </p:cNvSpPr>
            <p:nvPr/>
          </p:nvSpPr>
          <p:spPr bwMode="auto">
            <a:xfrm>
              <a:off x="4785" y="3295"/>
              <a:ext cx="5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6587" name="Text Box 35"/>
            <p:cNvSpPr txBox="1">
              <a:spLocks noChangeArrowheads="1"/>
            </p:cNvSpPr>
            <p:nvPr/>
          </p:nvSpPr>
          <p:spPr bwMode="auto">
            <a:xfrm>
              <a:off x="4393" y="3294"/>
              <a:ext cx="5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0"/>
                <a:t>?</a:t>
              </a:r>
            </a:p>
          </p:txBody>
        </p:sp>
        <p:sp>
          <p:nvSpPr>
            <p:cNvPr id="66588" name="Text Box 36"/>
            <p:cNvSpPr txBox="1">
              <a:spLocks noChangeArrowheads="1"/>
            </p:cNvSpPr>
            <p:nvPr/>
          </p:nvSpPr>
          <p:spPr bwMode="auto">
            <a:xfrm>
              <a:off x="5103" y="3584"/>
              <a:ext cx="350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5000">
                  <a:latin typeface="Arial" charset="0"/>
                </a:rPr>
                <a:t>+</a:t>
              </a:r>
            </a:p>
          </p:txBody>
        </p:sp>
        <p:sp>
          <p:nvSpPr>
            <p:cNvPr id="66589" name="Text Box 37"/>
            <p:cNvSpPr txBox="1">
              <a:spLocks noChangeArrowheads="1"/>
            </p:cNvSpPr>
            <p:nvPr/>
          </p:nvSpPr>
          <p:spPr bwMode="auto">
            <a:xfrm>
              <a:off x="4682" y="3584"/>
              <a:ext cx="350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5000">
                  <a:latin typeface="Arial" charset="0"/>
                </a:rPr>
                <a:t>+</a:t>
              </a:r>
            </a:p>
          </p:txBody>
        </p:sp>
      </p:grpSp>
      <p:sp>
        <p:nvSpPr>
          <p:cNvPr id="234534" name="Text Box 38"/>
          <p:cNvSpPr txBox="1">
            <a:spLocks noChangeArrowheads="1"/>
          </p:cNvSpPr>
          <p:nvPr/>
        </p:nvSpPr>
        <p:spPr bwMode="auto">
          <a:xfrm rot="-1532521">
            <a:off x="41275" y="4040188"/>
            <a:ext cx="2301875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chemeClr val="bg1"/>
                </a:solidFill>
                <a:latin typeface="Arial" charset="0"/>
              </a:rPr>
              <a:t>Radar QPE error  structure</a:t>
            </a:r>
          </a:p>
        </p:txBody>
      </p:sp>
      <p:sp>
        <p:nvSpPr>
          <p:cNvPr id="234535" name="Text Box 39"/>
          <p:cNvSpPr txBox="1">
            <a:spLocks noChangeArrowheads="1"/>
          </p:cNvSpPr>
          <p:nvPr/>
        </p:nvSpPr>
        <p:spPr bwMode="auto">
          <a:xfrm rot="-1532521">
            <a:off x="938213" y="4946650"/>
            <a:ext cx="2241550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chemeClr val="bg1"/>
                </a:solidFill>
                <a:latin typeface="Arial" charset="0"/>
              </a:rPr>
              <a:t>QPF model error structure</a:t>
            </a:r>
          </a:p>
        </p:txBody>
      </p:sp>
      <p:sp>
        <p:nvSpPr>
          <p:cNvPr id="234536" name="Text Box 40"/>
          <p:cNvSpPr txBox="1">
            <a:spLocks noChangeArrowheads="1"/>
          </p:cNvSpPr>
          <p:nvPr/>
        </p:nvSpPr>
        <p:spPr bwMode="auto">
          <a:xfrm rot="-1532521">
            <a:off x="2057400" y="5764213"/>
            <a:ext cx="2290763" cy="304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chemeClr val="bg1"/>
                </a:solidFill>
                <a:latin typeface="Arial" charset="0"/>
              </a:rPr>
              <a:t>Radar QPF error  structure</a:t>
            </a:r>
          </a:p>
        </p:txBody>
      </p:sp>
      <p:pic>
        <p:nvPicPr>
          <p:cNvPr id="66582" name="Picture 41" descr="Wapp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775" y="387350"/>
            <a:ext cx="2921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38" name="Text Box 42"/>
          <p:cNvSpPr txBox="1">
            <a:spLocks noChangeArrowheads="1"/>
          </p:cNvSpPr>
          <p:nvPr/>
        </p:nvSpPr>
        <p:spPr bwMode="auto">
          <a:xfrm>
            <a:off x="1023938" y="1892300"/>
            <a:ext cx="23241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latin typeface="Arial" charset="0"/>
              </a:rPr>
              <a:t>QPE = quantitative precipitation estimation </a:t>
            </a:r>
          </a:p>
        </p:txBody>
      </p:sp>
      <p:sp>
        <p:nvSpPr>
          <p:cNvPr id="234539" name="Text Box 43"/>
          <p:cNvSpPr txBox="1">
            <a:spLocks noChangeArrowheads="1"/>
          </p:cNvSpPr>
          <p:nvPr/>
        </p:nvSpPr>
        <p:spPr bwMode="auto">
          <a:xfrm>
            <a:off x="4122738" y="1916113"/>
            <a:ext cx="23241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>
                <a:latin typeface="Arial" charset="0"/>
              </a:rPr>
              <a:t>QPF = quantitative precipitation estimation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14" grpId="0" animBg="1"/>
      <p:bldP spid="234520" grpId="0" animBg="1"/>
      <p:bldP spid="234521" grpId="0"/>
      <p:bldP spid="234522" grpId="0"/>
      <p:bldP spid="234523" grpId="0"/>
      <p:bldP spid="234534" grpId="0" animBg="1"/>
      <p:bldP spid="234535" grpId="0" animBg="1"/>
      <p:bldP spid="234536" grpId="0" animBg="1"/>
      <p:bldP spid="2345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5"/>
          <p:cNvSpPr>
            <a:spLocks noChangeArrowheads="1"/>
          </p:cNvSpPr>
          <p:nvPr/>
        </p:nvSpPr>
        <p:spPr bwMode="auto">
          <a:xfrm>
            <a:off x="0" y="5810250"/>
            <a:ext cx="9144000" cy="1123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Radar ensemble for runoff modeling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908050"/>
            <a:ext cx="4356100" cy="5257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779838" y="908050"/>
            <a:ext cx="5364162" cy="5257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67589" name="Picture 5" descr="lavertezzo0_lh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1027113"/>
            <a:ext cx="23383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716463" y="930275"/>
            <a:ext cx="1981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800">
                <a:latin typeface="Arial" charset="0"/>
              </a:rPr>
              <a:t>Goal: 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import radar precipitation field into runoff model and keep track of uncertainties</a:t>
            </a:r>
          </a:p>
        </p:txBody>
      </p:sp>
      <p:grpSp>
        <p:nvGrpSpPr>
          <p:cNvPr id="527367" name="Group 7"/>
          <p:cNvGrpSpPr>
            <a:grpSpLocks/>
          </p:cNvGrpSpPr>
          <p:nvPr/>
        </p:nvGrpSpPr>
        <p:grpSpPr bwMode="auto">
          <a:xfrm>
            <a:off x="179388" y="4044950"/>
            <a:ext cx="3803650" cy="2065338"/>
            <a:chOff x="113" y="2447"/>
            <a:chExt cx="2396" cy="1301"/>
          </a:xfrm>
        </p:grpSpPr>
        <p:pic>
          <p:nvPicPr>
            <p:cNvPr id="67612" name="Picture 8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" y="2513"/>
              <a:ext cx="1588" cy="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13" name="Text Box 9"/>
            <p:cNvSpPr txBox="1">
              <a:spLocks noChangeArrowheads="1"/>
            </p:cNvSpPr>
            <p:nvPr/>
          </p:nvSpPr>
          <p:spPr bwMode="auto">
            <a:xfrm>
              <a:off x="127" y="2447"/>
              <a:ext cx="1564" cy="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 eaLnBrk="0" hangingPunct="0"/>
              <a:r>
                <a:rPr lang="en-US" sz="1800">
                  <a:latin typeface="Arial" charset="0"/>
                </a:rPr>
                <a:t>Radar precipitation field</a:t>
              </a:r>
            </a:p>
          </p:txBody>
        </p:sp>
        <p:sp>
          <p:nvSpPr>
            <p:cNvPr id="67614" name="AutoShape 10"/>
            <p:cNvSpPr>
              <a:spLocks noChangeArrowheads="1"/>
            </p:cNvSpPr>
            <p:nvPr/>
          </p:nvSpPr>
          <p:spPr bwMode="auto">
            <a:xfrm>
              <a:off x="1693" y="2953"/>
              <a:ext cx="816" cy="306"/>
            </a:xfrm>
            <a:prstGeom prst="rightArrow">
              <a:avLst>
                <a:gd name="adj1" fmla="val 33991"/>
                <a:gd name="adj2" fmla="val 98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  <p:grpSp>
        <p:nvGrpSpPr>
          <p:cNvPr id="527371" name="Group 11"/>
          <p:cNvGrpSpPr>
            <a:grpSpLocks/>
          </p:cNvGrpSpPr>
          <p:nvPr/>
        </p:nvGrpSpPr>
        <p:grpSpPr bwMode="auto">
          <a:xfrm>
            <a:off x="1979613" y="4222750"/>
            <a:ext cx="596900" cy="1311275"/>
            <a:chOff x="3860" y="1262"/>
            <a:chExt cx="376" cy="826"/>
          </a:xfrm>
        </p:grpSpPr>
        <p:sp>
          <p:nvSpPr>
            <p:cNvPr id="67610" name="Rectangle 12"/>
            <p:cNvSpPr>
              <a:spLocks noChangeArrowheads="1"/>
            </p:cNvSpPr>
            <p:nvPr/>
          </p:nvSpPr>
          <p:spPr bwMode="auto">
            <a:xfrm>
              <a:off x="3878" y="1434"/>
              <a:ext cx="317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7611" name="Text Box 13"/>
            <p:cNvSpPr txBox="1">
              <a:spLocks noChangeArrowheads="1"/>
            </p:cNvSpPr>
            <p:nvPr/>
          </p:nvSpPr>
          <p:spPr bwMode="auto">
            <a:xfrm>
              <a:off x="3860" y="1262"/>
              <a:ext cx="37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0" b="1">
                  <a:solidFill>
                    <a:srgbClr val="FF3300"/>
                  </a:solidFill>
                  <a:latin typeface="Modern No. 20" pitchFamily="18" charset="0"/>
                </a:rPr>
                <a:t>?</a:t>
              </a:r>
            </a:p>
          </p:txBody>
        </p:sp>
      </p:grpSp>
      <p:grpSp>
        <p:nvGrpSpPr>
          <p:cNvPr id="527374" name="Group 14"/>
          <p:cNvGrpSpPr>
            <a:grpSpLocks/>
          </p:cNvGrpSpPr>
          <p:nvPr/>
        </p:nvGrpSpPr>
        <p:grpSpPr bwMode="auto">
          <a:xfrm>
            <a:off x="5715000" y="3462338"/>
            <a:ext cx="3290888" cy="2889250"/>
            <a:chOff x="3600" y="2064"/>
            <a:chExt cx="2073" cy="1820"/>
          </a:xfrm>
        </p:grpSpPr>
        <p:grpSp>
          <p:nvGrpSpPr>
            <p:cNvPr id="67603" name="Group 15"/>
            <p:cNvGrpSpPr>
              <a:grpSpLocks/>
            </p:cNvGrpSpPr>
            <p:nvPr/>
          </p:nvGrpSpPr>
          <p:grpSpPr bwMode="auto">
            <a:xfrm>
              <a:off x="4413" y="2064"/>
              <a:ext cx="1260" cy="1820"/>
              <a:chOff x="4413" y="2064"/>
              <a:chExt cx="1260" cy="1820"/>
            </a:xfrm>
          </p:grpSpPr>
          <p:pic>
            <p:nvPicPr>
              <p:cNvPr id="67605" name="Picture 1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422" y="2152"/>
                <a:ext cx="1238" cy="15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67606" name="Text Box 17"/>
              <p:cNvSpPr txBox="1">
                <a:spLocks noChangeArrowheads="1"/>
              </p:cNvSpPr>
              <p:nvPr/>
            </p:nvSpPr>
            <p:spPr bwMode="auto">
              <a:xfrm>
                <a:off x="4684" y="3050"/>
                <a:ext cx="49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6000" tIns="0" rIns="36000" bIns="0">
                <a:spAutoFit/>
              </a:bodyPr>
              <a:lstStyle/>
              <a:p>
                <a:pPr eaLnBrk="0" hangingPunct="0"/>
                <a:r>
                  <a:rPr lang="en-US" sz="1600" b="1">
                    <a:latin typeface="Arial" charset="0"/>
                  </a:rPr>
                  <a:t>50 m</a:t>
                </a:r>
                <a:r>
                  <a:rPr lang="en-US" sz="1600" b="1" baseline="30000">
                    <a:latin typeface="Arial" charset="0"/>
                  </a:rPr>
                  <a:t>3</a:t>
                </a:r>
                <a:r>
                  <a:rPr lang="en-US" sz="1600" b="1">
                    <a:latin typeface="Arial" charset="0"/>
                  </a:rPr>
                  <a:t>/s</a:t>
                </a:r>
              </a:p>
            </p:txBody>
          </p:sp>
          <p:sp>
            <p:nvSpPr>
              <p:cNvPr id="67607" name="Text Box 18"/>
              <p:cNvSpPr txBox="1">
                <a:spLocks noChangeArrowheads="1"/>
              </p:cNvSpPr>
              <p:nvPr/>
            </p:nvSpPr>
            <p:spPr bwMode="auto">
              <a:xfrm>
                <a:off x="4676" y="2521"/>
                <a:ext cx="56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6000" tIns="0" rIns="36000" bIns="0">
                <a:spAutoFit/>
              </a:bodyPr>
              <a:lstStyle/>
              <a:p>
                <a:pPr eaLnBrk="0" hangingPunct="0"/>
                <a:r>
                  <a:rPr lang="en-US" sz="1600" b="1">
                    <a:latin typeface="Arial" charset="0"/>
                  </a:rPr>
                  <a:t>100 m</a:t>
                </a:r>
                <a:r>
                  <a:rPr lang="en-US" sz="1600" b="1" baseline="30000">
                    <a:latin typeface="Arial" charset="0"/>
                  </a:rPr>
                  <a:t>3</a:t>
                </a:r>
                <a:r>
                  <a:rPr lang="en-US" sz="1600" b="1">
                    <a:latin typeface="Arial" charset="0"/>
                  </a:rPr>
                  <a:t>/s</a:t>
                </a:r>
              </a:p>
            </p:txBody>
          </p:sp>
          <p:sp>
            <p:nvSpPr>
              <p:cNvPr id="67608" name="Text Box 19"/>
              <p:cNvSpPr txBox="1">
                <a:spLocks noChangeArrowheads="1"/>
              </p:cNvSpPr>
              <p:nvPr/>
            </p:nvSpPr>
            <p:spPr bwMode="auto">
              <a:xfrm>
                <a:off x="4876" y="3730"/>
                <a:ext cx="34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36000" tIns="0" rIns="36000" bIns="0">
                <a:spAutoFit/>
              </a:bodyPr>
              <a:lstStyle/>
              <a:p>
                <a:pPr eaLnBrk="0" hangingPunct="0"/>
                <a:r>
                  <a:rPr lang="en-US" sz="1600" b="1">
                    <a:latin typeface="Arial" charset="0"/>
                  </a:rPr>
                  <a:t>Time</a:t>
                </a:r>
              </a:p>
            </p:txBody>
          </p:sp>
          <p:sp>
            <p:nvSpPr>
              <p:cNvPr id="67609" name="Text Box 20"/>
              <p:cNvSpPr txBox="1">
                <a:spLocks noChangeArrowheads="1"/>
              </p:cNvSpPr>
              <p:nvPr/>
            </p:nvSpPr>
            <p:spPr bwMode="auto">
              <a:xfrm>
                <a:off x="4413" y="2064"/>
                <a:ext cx="1260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36000" tIns="0" rIns="36000" bIns="0">
                <a:spAutoFit/>
              </a:bodyPr>
              <a:lstStyle/>
              <a:p>
                <a:pPr eaLnBrk="0" hangingPunct="0"/>
                <a:r>
                  <a:rPr lang="en-US" sz="1800">
                    <a:latin typeface="Arial" charset="0"/>
                  </a:rPr>
                  <a:t>Ensemble of runoff</a:t>
                </a:r>
              </a:p>
            </p:txBody>
          </p:sp>
        </p:grpSp>
        <p:sp>
          <p:nvSpPr>
            <p:cNvPr id="67604" name="AutoShape 21"/>
            <p:cNvSpPr>
              <a:spLocks noChangeArrowheads="1"/>
            </p:cNvSpPr>
            <p:nvPr/>
          </p:nvSpPr>
          <p:spPr bwMode="auto">
            <a:xfrm>
              <a:off x="3600" y="2936"/>
              <a:ext cx="816" cy="306"/>
            </a:xfrm>
            <a:prstGeom prst="rightArrow">
              <a:avLst>
                <a:gd name="adj1" fmla="val 33991"/>
                <a:gd name="adj2" fmla="val 98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  <p:sp>
        <p:nvSpPr>
          <p:cNvPr id="527382" name="Rectangle 22"/>
          <p:cNvSpPr>
            <a:spLocks noChangeArrowheads="1"/>
          </p:cNvSpPr>
          <p:nvPr/>
        </p:nvSpPr>
        <p:spPr bwMode="auto">
          <a:xfrm>
            <a:off x="3986213" y="4191000"/>
            <a:ext cx="1728787" cy="1800225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>
                <a:latin typeface="Arial" charset="0"/>
              </a:rPr>
              <a:t>Runoff     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model       </a:t>
            </a:r>
          </a:p>
        </p:txBody>
      </p:sp>
      <p:grpSp>
        <p:nvGrpSpPr>
          <p:cNvPr id="527387" name="Group 27"/>
          <p:cNvGrpSpPr>
            <a:grpSpLocks/>
          </p:cNvGrpSpPr>
          <p:nvPr/>
        </p:nvGrpSpPr>
        <p:grpSpPr bwMode="auto">
          <a:xfrm>
            <a:off x="2032000" y="1141413"/>
            <a:ext cx="1693863" cy="3341687"/>
            <a:chOff x="1280" y="719"/>
            <a:chExt cx="1067" cy="2105"/>
          </a:xfrm>
        </p:grpSpPr>
        <p:pic>
          <p:nvPicPr>
            <p:cNvPr id="67596" name="Picture 28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66" y="946"/>
              <a:ext cx="58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7" name="Picture 29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3" y="1290"/>
              <a:ext cx="58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8" name="Picture 30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73" y="1653"/>
              <a:ext cx="58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9" name="Picture 31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4" y="2035"/>
              <a:ext cx="58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00" name="Picture 32" descr="05233_late_line_an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4" y="2370"/>
              <a:ext cx="583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01" name="Text Box 33"/>
            <p:cNvSpPr txBox="1">
              <a:spLocks noChangeArrowheads="1"/>
            </p:cNvSpPr>
            <p:nvPr/>
          </p:nvSpPr>
          <p:spPr bwMode="auto">
            <a:xfrm>
              <a:off x="1280" y="719"/>
              <a:ext cx="676" cy="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 eaLnBrk="0" hangingPunct="0"/>
              <a:r>
                <a:rPr lang="en-US" sz="1800">
                  <a:latin typeface="Arial" charset="0"/>
                </a:rPr>
                <a:t>Radar </a:t>
              </a:r>
              <a:br>
                <a:rPr lang="en-US" sz="1800">
                  <a:latin typeface="Arial" charset="0"/>
                </a:rPr>
              </a:br>
              <a:r>
                <a:rPr lang="en-US" sz="1800">
                  <a:latin typeface="Arial" charset="0"/>
                </a:rPr>
                <a:t>ensemble</a:t>
              </a:r>
            </a:p>
          </p:txBody>
        </p:sp>
        <p:sp>
          <p:nvSpPr>
            <p:cNvPr id="67602" name="Text Box 34"/>
            <p:cNvSpPr txBox="1">
              <a:spLocks noChangeArrowheads="1"/>
            </p:cNvSpPr>
            <p:nvPr/>
          </p:nvSpPr>
          <p:spPr bwMode="auto">
            <a:xfrm rot="4580642">
              <a:off x="1797" y="1412"/>
              <a:ext cx="79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0" rIns="36000" bIns="0">
              <a:spAutoFit/>
            </a:bodyPr>
            <a:lstStyle/>
            <a:p>
              <a:pPr eaLnBrk="0" hangingPunct="0"/>
              <a:r>
                <a:rPr lang="en-US" sz="1600" b="1">
                  <a:latin typeface="Arial" charset="0"/>
                </a:rPr>
                <a:t>vary slightly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5305425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Radar ensemble</a:t>
            </a:r>
          </a:p>
        </p:txBody>
      </p:sp>
      <p:grpSp>
        <p:nvGrpSpPr>
          <p:cNvPr id="190467" name="Group 3"/>
          <p:cNvGrpSpPr>
            <a:grpSpLocks/>
          </p:cNvGrpSpPr>
          <p:nvPr/>
        </p:nvGrpSpPr>
        <p:grpSpPr bwMode="auto">
          <a:xfrm>
            <a:off x="34925" y="911225"/>
            <a:ext cx="9112250" cy="5254625"/>
            <a:chOff x="22" y="574"/>
            <a:chExt cx="5740" cy="3310"/>
          </a:xfrm>
        </p:grpSpPr>
        <p:pic>
          <p:nvPicPr>
            <p:cNvPr id="68612" name="Picture 4" descr="radar_ensemble_4_hig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06" y="574"/>
              <a:ext cx="3583" cy="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3" name="Picture 5" descr="error_quintet_hig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" y="2797"/>
              <a:ext cx="2903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4" name="Picture 6" descr="stochastic_variations_high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812"/>
              <a:ext cx="2882" cy="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August 2005: </a:t>
            </a:r>
            <a:r>
              <a:rPr lang="de-CH" b="0" smtClean="0"/>
              <a:t>Major flood in Switzerland</a:t>
            </a:r>
            <a:br>
              <a:rPr lang="de-CH" b="0" smtClean="0"/>
            </a:br>
            <a:r>
              <a:rPr lang="de-CH" sz="1600" b="0" smtClean="0"/>
              <a:t>6 fatalities, damages of 3 billions CHF.</a:t>
            </a:r>
          </a:p>
        </p:txBody>
      </p:sp>
      <p:pic>
        <p:nvPicPr>
          <p:cNvPr id="1027" name="Picture 3" descr="C:\uge\camedo\PRESENT\MATERIAL\EVENTS\2005FLOOD\BWG\GIF\16Dec05\ANIM\05233_late_line_an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4288" y="1204913"/>
            <a:ext cx="57150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2150" y="3576638"/>
            <a:ext cx="7685088" cy="1570037"/>
          </a:xfrm>
          <a:prstGeom prst="rect">
            <a:avLst/>
          </a:prstGeom>
          <a:solidFill>
            <a:schemeClr val="bg1">
              <a:lumMod val="85000"/>
              <a:alpha val="94000"/>
            </a:schemeClr>
          </a:solidFill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CH" dirty="0">
                <a:latin typeface="+mn-lt"/>
                <a:cs typeface="+mn-cs"/>
              </a:rPr>
              <a:t>«</a:t>
            </a:r>
            <a:r>
              <a:rPr lang="de-CH" dirty="0" err="1">
                <a:latin typeface="+mn-lt"/>
                <a:cs typeface="+mn-cs"/>
              </a:rPr>
              <a:t>Remarkable</a:t>
            </a:r>
            <a:r>
              <a:rPr lang="de-CH" dirty="0">
                <a:latin typeface="+mn-lt"/>
                <a:cs typeface="+mn-cs"/>
              </a:rPr>
              <a:t>» </a:t>
            </a:r>
            <a:r>
              <a:rPr lang="de-CH" dirty="0" err="1">
                <a:latin typeface="+mn-lt"/>
                <a:cs typeface="+mn-cs"/>
              </a:rPr>
              <a:t>says</a:t>
            </a:r>
            <a:r>
              <a:rPr lang="de-CH" dirty="0">
                <a:latin typeface="+mn-lt"/>
                <a:cs typeface="+mn-cs"/>
              </a:rPr>
              <a:t> </a:t>
            </a:r>
            <a:r>
              <a:rPr lang="de-CH" dirty="0" err="1">
                <a:latin typeface="+mn-lt"/>
                <a:cs typeface="+mn-cs"/>
              </a:rPr>
              <a:t>the</a:t>
            </a:r>
            <a:r>
              <a:rPr lang="de-CH" dirty="0">
                <a:latin typeface="+mn-lt"/>
                <a:cs typeface="+mn-cs"/>
              </a:rPr>
              <a:t> </a:t>
            </a:r>
            <a:r>
              <a:rPr lang="de-CH" dirty="0" err="1">
                <a:latin typeface="+mn-lt"/>
                <a:cs typeface="+mn-cs"/>
              </a:rPr>
              <a:t>radar</a:t>
            </a:r>
            <a:r>
              <a:rPr lang="de-CH" dirty="0">
                <a:latin typeface="+mn-lt"/>
                <a:cs typeface="+mn-cs"/>
              </a:rPr>
              <a:t> </a:t>
            </a:r>
            <a:r>
              <a:rPr lang="de-CH" dirty="0">
                <a:latin typeface="+mn-lt"/>
                <a:cs typeface="+mn-cs"/>
              </a:rPr>
              <a:t>expert </a:t>
            </a:r>
            <a:r>
              <a:rPr lang="de-CH" dirty="0" err="1">
                <a:latin typeface="+mn-lt"/>
                <a:cs typeface="+mn-cs"/>
              </a:rPr>
              <a:t>excited</a:t>
            </a:r>
            <a:r>
              <a:rPr lang="de-CH" dirty="0">
                <a:latin typeface="+mn-lt"/>
                <a:cs typeface="+mn-cs"/>
              </a:rPr>
              <a:t/>
            </a:r>
            <a:br>
              <a:rPr lang="de-CH" dirty="0">
                <a:latin typeface="+mn-lt"/>
                <a:cs typeface="+mn-cs"/>
              </a:rPr>
            </a:br>
            <a:r>
              <a:rPr lang="de-CH" sz="1600" dirty="0" err="1">
                <a:latin typeface="+mn-lt"/>
                <a:cs typeface="+mn-cs"/>
              </a:rPr>
              <a:t>knowing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how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difficult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it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is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to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get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radar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fields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of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this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quality</a:t>
            </a:r>
            <a:r>
              <a:rPr lang="de-CH" sz="1600" dirty="0">
                <a:latin typeface="+mn-lt"/>
                <a:cs typeface="+mn-cs"/>
              </a:rPr>
              <a:t> in a </a:t>
            </a:r>
            <a:r>
              <a:rPr lang="de-CH" sz="1600" dirty="0" err="1">
                <a:latin typeface="+mn-lt"/>
                <a:cs typeface="+mn-cs"/>
              </a:rPr>
              <a:t>mountainous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region</a:t>
            </a:r>
            <a:r>
              <a:rPr lang="de-CH" sz="1600" dirty="0">
                <a:latin typeface="+mn-lt"/>
                <a:cs typeface="+mn-cs"/>
              </a:rPr>
              <a:t>, </a:t>
            </a:r>
            <a:r>
              <a:rPr lang="de-CH" sz="1600" dirty="0">
                <a:latin typeface="+mn-lt"/>
                <a:cs typeface="+mn-cs"/>
              </a:rPr>
              <a:t/>
            </a:r>
            <a:br>
              <a:rPr lang="de-CH" sz="1600" dirty="0">
                <a:latin typeface="+mn-lt"/>
                <a:cs typeface="+mn-cs"/>
              </a:rPr>
            </a:br>
            <a:endParaRPr lang="de-CH" sz="1600" dirty="0">
              <a:latin typeface="+mn-lt"/>
              <a:cs typeface="+mn-cs"/>
            </a:endParaRPr>
          </a:p>
          <a:p>
            <a:pPr algn="ctr" eaLnBrk="0" hangingPunct="0">
              <a:defRPr/>
            </a:pPr>
            <a:r>
              <a:rPr lang="de-CH" dirty="0">
                <a:latin typeface="+mn-lt"/>
                <a:cs typeface="+mn-cs"/>
              </a:rPr>
              <a:t>«</a:t>
            </a:r>
            <a:r>
              <a:rPr lang="de-CH" dirty="0" err="1">
                <a:latin typeface="+mn-lt"/>
                <a:cs typeface="+mn-cs"/>
              </a:rPr>
              <a:t>useless</a:t>
            </a:r>
            <a:r>
              <a:rPr lang="de-CH" dirty="0">
                <a:latin typeface="+mn-lt"/>
                <a:cs typeface="+mn-cs"/>
              </a:rPr>
              <a:t>» </a:t>
            </a:r>
            <a:r>
              <a:rPr lang="de-CH" dirty="0" err="1">
                <a:latin typeface="+mn-lt"/>
                <a:cs typeface="+mn-cs"/>
              </a:rPr>
              <a:t>the</a:t>
            </a:r>
            <a:r>
              <a:rPr lang="de-CH" dirty="0">
                <a:latin typeface="+mn-lt"/>
                <a:cs typeface="+mn-cs"/>
              </a:rPr>
              <a:t> </a:t>
            </a:r>
            <a:r>
              <a:rPr lang="de-CH" dirty="0" err="1">
                <a:latin typeface="+mn-lt"/>
                <a:cs typeface="+mn-cs"/>
              </a:rPr>
              <a:t>hydrologist</a:t>
            </a:r>
            <a:r>
              <a:rPr lang="de-CH" dirty="0">
                <a:latin typeface="+mn-lt"/>
                <a:cs typeface="+mn-cs"/>
              </a:rPr>
              <a:t/>
            </a:r>
            <a:br>
              <a:rPr lang="de-CH" dirty="0">
                <a:latin typeface="+mn-lt"/>
                <a:cs typeface="+mn-cs"/>
              </a:rPr>
            </a:br>
            <a:r>
              <a:rPr lang="de-CH" sz="1600" dirty="0" err="1">
                <a:latin typeface="+mn-lt"/>
                <a:cs typeface="+mn-cs"/>
              </a:rPr>
              <a:t>being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completely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disappointed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by</a:t>
            </a:r>
            <a:r>
              <a:rPr lang="de-CH" sz="1600" dirty="0">
                <a:latin typeface="+mn-lt"/>
                <a:cs typeface="+mn-cs"/>
              </a:rPr>
              <a:t> </a:t>
            </a:r>
            <a:r>
              <a:rPr lang="de-CH" sz="1600" dirty="0" err="1">
                <a:latin typeface="+mn-lt"/>
                <a:cs typeface="+mn-cs"/>
              </a:rPr>
              <a:t>the</a:t>
            </a:r>
            <a:r>
              <a:rPr lang="de-CH" sz="1600" dirty="0">
                <a:latin typeface="+mn-lt"/>
                <a:cs typeface="+mn-cs"/>
              </a:rPr>
              <a:t> 50% </a:t>
            </a:r>
            <a:r>
              <a:rPr lang="de-CH" sz="1600" dirty="0" err="1">
                <a:latin typeface="+mn-lt"/>
                <a:cs typeface="+mn-cs"/>
              </a:rPr>
              <a:t>underestimation</a:t>
            </a:r>
            <a:r>
              <a:rPr lang="de-CH" sz="1600" dirty="0">
                <a:latin typeface="+mn-lt"/>
                <a:cs typeface="+mn-cs"/>
              </a:rPr>
              <a:t>.</a:t>
            </a:r>
            <a:endParaRPr lang="de-CH" sz="16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5305425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grpSp>
        <p:nvGrpSpPr>
          <p:cNvPr id="188418" name="Group 2"/>
          <p:cNvGrpSpPr>
            <a:grpSpLocks/>
          </p:cNvGrpSpPr>
          <p:nvPr/>
        </p:nvGrpSpPr>
        <p:grpSpPr bwMode="auto">
          <a:xfrm>
            <a:off x="4211638" y="3811588"/>
            <a:ext cx="4725987" cy="2867025"/>
            <a:chOff x="2653" y="2401"/>
            <a:chExt cx="2977" cy="1806"/>
          </a:xfrm>
        </p:grpSpPr>
        <p:pic>
          <p:nvPicPr>
            <p:cNvPr id="69667" name="Picture 3" descr="ens_fig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53" y="2523"/>
              <a:ext cx="2948" cy="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68" name="Text Box 4"/>
            <p:cNvSpPr txBox="1">
              <a:spLocks noChangeArrowheads="1"/>
            </p:cNvSpPr>
            <p:nvPr/>
          </p:nvSpPr>
          <p:spPr bwMode="auto">
            <a:xfrm>
              <a:off x="3828" y="2401"/>
              <a:ext cx="180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Arial" charset="0"/>
                </a:rPr>
                <a:t>Cross section of radar scan</a:t>
              </a:r>
            </a:p>
          </p:txBody>
        </p:sp>
      </p:grpSp>
      <p:grpSp>
        <p:nvGrpSpPr>
          <p:cNvPr id="69635" name="Group 5"/>
          <p:cNvGrpSpPr>
            <a:grpSpLocks/>
          </p:cNvGrpSpPr>
          <p:nvPr/>
        </p:nvGrpSpPr>
        <p:grpSpPr bwMode="auto">
          <a:xfrm>
            <a:off x="614363" y="955675"/>
            <a:ext cx="3105150" cy="4306888"/>
            <a:chOff x="3107" y="1375"/>
            <a:chExt cx="2050" cy="2690"/>
          </a:xfrm>
        </p:grpSpPr>
        <p:pic>
          <p:nvPicPr>
            <p:cNvPr id="69665" name="Picture 6" descr="carta_verzasca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7" y="1525"/>
              <a:ext cx="2050" cy="2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66" name="Text Box 7"/>
            <p:cNvSpPr txBox="1">
              <a:spLocks noChangeArrowheads="1"/>
            </p:cNvSpPr>
            <p:nvPr/>
          </p:nvSpPr>
          <p:spPr bwMode="auto">
            <a:xfrm>
              <a:off x="3331" y="1375"/>
              <a:ext cx="122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latin typeface="Arial" charset="0"/>
              </a:endParaRPr>
            </a:p>
          </p:txBody>
        </p:sp>
      </p:grpSp>
      <p:grpSp>
        <p:nvGrpSpPr>
          <p:cNvPr id="69636" name="Group 8"/>
          <p:cNvGrpSpPr>
            <a:grpSpLocks/>
          </p:cNvGrpSpPr>
          <p:nvPr/>
        </p:nvGrpSpPr>
        <p:grpSpPr bwMode="auto">
          <a:xfrm>
            <a:off x="2355850" y="5724525"/>
            <a:ext cx="1322388" cy="441325"/>
            <a:chOff x="2186" y="3566"/>
            <a:chExt cx="873" cy="276"/>
          </a:xfrm>
        </p:grpSpPr>
        <p:sp>
          <p:nvSpPr>
            <p:cNvPr id="69661" name="Text Box 9"/>
            <p:cNvSpPr txBox="1">
              <a:spLocks noChangeArrowheads="1"/>
            </p:cNvSpPr>
            <p:nvPr/>
          </p:nvSpPr>
          <p:spPr bwMode="auto">
            <a:xfrm>
              <a:off x="2447" y="3566"/>
              <a:ext cx="377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de-CH" sz="1600">
                  <a:latin typeface="Arial" charset="0"/>
                </a:rPr>
                <a:t>10 km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69662" name="Line 10"/>
            <p:cNvSpPr>
              <a:spLocks noChangeShapeType="1"/>
            </p:cNvSpPr>
            <p:nvPr/>
          </p:nvSpPr>
          <p:spPr bwMode="auto">
            <a:xfrm>
              <a:off x="2186" y="3724"/>
              <a:ext cx="8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663" name="Line 11"/>
            <p:cNvSpPr>
              <a:spLocks noChangeShapeType="1"/>
            </p:cNvSpPr>
            <p:nvPr/>
          </p:nvSpPr>
          <p:spPr bwMode="auto">
            <a:xfrm>
              <a:off x="2198" y="3653"/>
              <a:ext cx="0" cy="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664" name="Line 12"/>
            <p:cNvSpPr>
              <a:spLocks noChangeShapeType="1"/>
            </p:cNvSpPr>
            <p:nvPr/>
          </p:nvSpPr>
          <p:spPr bwMode="auto">
            <a:xfrm>
              <a:off x="3047" y="3655"/>
              <a:ext cx="0" cy="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88429" name="Group 13"/>
          <p:cNvGrpSpPr>
            <a:grpSpLocks/>
          </p:cNvGrpSpPr>
          <p:nvPr/>
        </p:nvGrpSpPr>
        <p:grpSpPr bwMode="auto">
          <a:xfrm>
            <a:off x="1081088" y="1281113"/>
            <a:ext cx="1557337" cy="3697287"/>
            <a:chOff x="681" y="807"/>
            <a:chExt cx="981" cy="2329"/>
          </a:xfrm>
        </p:grpSpPr>
        <p:sp>
          <p:nvSpPr>
            <p:cNvPr id="69659" name="Text Box 14"/>
            <p:cNvSpPr txBox="1">
              <a:spLocks noChangeArrowheads="1"/>
            </p:cNvSpPr>
            <p:nvPr/>
          </p:nvSpPr>
          <p:spPr bwMode="auto">
            <a:xfrm>
              <a:off x="681" y="807"/>
              <a:ext cx="426" cy="16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/>
            <a:p>
              <a:pPr algn="ctr" eaLnBrk="0" hangingPunct="0"/>
              <a:r>
                <a:rPr lang="de-CH" sz="1600">
                  <a:latin typeface="Arial" charset="0"/>
                </a:rPr>
                <a:t>2864m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69660" name="Text Box 15"/>
            <p:cNvSpPr txBox="1">
              <a:spLocks noChangeArrowheads="1"/>
            </p:cNvSpPr>
            <p:nvPr/>
          </p:nvSpPr>
          <p:spPr bwMode="auto">
            <a:xfrm>
              <a:off x="1307" y="2976"/>
              <a:ext cx="355" cy="160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/>
            <a:p>
              <a:pPr algn="ctr" eaLnBrk="0" hangingPunct="0"/>
              <a:r>
                <a:rPr lang="de-CH" sz="1600">
                  <a:latin typeface="Arial" charset="0"/>
                </a:rPr>
                <a:t>193m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188432" name="Group 16"/>
          <p:cNvGrpSpPr>
            <a:grpSpLocks/>
          </p:cNvGrpSpPr>
          <p:nvPr/>
        </p:nvGrpSpPr>
        <p:grpSpPr bwMode="auto">
          <a:xfrm>
            <a:off x="484188" y="2260600"/>
            <a:ext cx="2452687" cy="3832225"/>
            <a:chOff x="305" y="1424"/>
            <a:chExt cx="1545" cy="2414"/>
          </a:xfrm>
        </p:grpSpPr>
        <p:sp>
          <p:nvSpPr>
            <p:cNvPr id="69652" name="Oval 17"/>
            <p:cNvSpPr>
              <a:spLocks noChangeArrowheads="1"/>
            </p:cNvSpPr>
            <p:nvPr/>
          </p:nvSpPr>
          <p:spPr bwMode="auto">
            <a:xfrm>
              <a:off x="1686" y="3048"/>
              <a:ext cx="164" cy="1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9653" name="Oval 18"/>
            <p:cNvSpPr>
              <a:spLocks noChangeArrowheads="1"/>
            </p:cNvSpPr>
            <p:nvPr/>
          </p:nvSpPr>
          <p:spPr bwMode="auto">
            <a:xfrm>
              <a:off x="1089" y="3003"/>
              <a:ext cx="164" cy="1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9654" name="Oval 19"/>
            <p:cNvSpPr>
              <a:spLocks noChangeArrowheads="1"/>
            </p:cNvSpPr>
            <p:nvPr/>
          </p:nvSpPr>
          <p:spPr bwMode="auto">
            <a:xfrm>
              <a:off x="1096" y="2858"/>
              <a:ext cx="164" cy="17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69655" name="Group 20"/>
            <p:cNvGrpSpPr>
              <a:grpSpLocks/>
            </p:cNvGrpSpPr>
            <p:nvPr/>
          </p:nvGrpSpPr>
          <p:grpSpPr bwMode="auto">
            <a:xfrm>
              <a:off x="305" y="3434"/>
              <a:ext cx="1018" cy="404"/>
              <a:chOff x="2625" y="2990"/>
              <a:chExt cx="1066" cy="401"/>
            </a:xfrm>
          </p:grpSpPr>
          <p:sp>
            <p:nvSpPr>
              <p:cNvPr id="69657" name="Oval 21"/>
              <p:cNvSpPr>
                <a:spLocks noChangeArrowheads="1"/>
              </p:cNvSpPr>
              <p:nvPr/>
            </p:nvSpPr>
            <p:spPr bwMode="auto">
              <a:xfrm>
                <a:off x="2625" y="3102"/>
                <a:ext cx="172" cy="17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9658" name="Text Box 22"/>
              <p:cNvSpPr txBox="1">
                <a:spLocks noChangeArrowheads="1"/>
              </p:cNvSpPr>
              <p:nvPr/>
            </p:nvSpPr>
            <p:spPr bwMode="auto">
              <a:xfrm>
                <a:off x="2823" y="2990"/>
                <a:ext cx="86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CH" sz="1800" i="1">
                    <a:latin typeface="Arial" charset="0"/>
                  </a:rPr>
                  <a:t>automatic</a:t>
                </a:r>
                <a:br>
                  <a:rPr lang="de-CH" sz="1800" i="1">
                    <a:latin typeface="Arial" charset="0"/>
                  </a:rPr>
                </a:br>
                <a:r>
                  <a:rPr lang="de-CH" sz="1800" i="1">
                    <a:latin typeface="Arial" charset="0"/>
                  </a:rPr>
                  <a:t>raingauges</a:t>
                </a:r>
                <a:endParaRPr lang="en-US" sz="1800" i="1">
                  <a:latin typeface="Arial" charset="0"/>
                </a:endParaRPr>
              </a:p>
            </p:txBody>
          </p:sp>
        </p:grpSp>
        <p:sp>
          <p:nvSpPr>
            <p:cNvPr id="69656" name="Oval 23"/>
            <p:cNvSpPr>
              <a:spLocks noChangeArrowheads="1"/>
            </p:cNvSpPr>
            <p:nvPr/>
          </p:nvSpPr>
          <p:spPr bwMode="auto">
            <a:xfrm>
              <a:off x="1251" y="1424"/>
              <a:ext cx="165" cy="1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69639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Radar ensemble: </a:t>
            </a:r>
            <a:r>
              <a:rPr lang="en-US" sz="2800" b="0" smtClean="0"/>
              <a:t>Real-time implementation</a:t>
            </a:r>
          </a:p>
        </p:txBody>
      </p:sp>
      <p:sp>
        <p:nvSpPr>
          <p:cNvPr id="188441" name="Line 25"/>
          <p:cNvSpPr>
            <a:spLocks noChangeShapeType="1"/>
          </p:cNvSpPr>
          <p:nvPr/>
        </p:nvSpPr>
        <p:spPr bwMode="auto">
          <a:xfrm>
            <a:off x="6684963" y="4303713"/>
            <a:ext cx="0" cy="900112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88443" name="Group 27"/>
          <p:cNvGrpSpPr>
            <a:grpSpLocks/>
          </p:cNvGrpSpPr>
          <p:nvPr/>
        </p:nvGrpSpPr>
        <p:grpSpPr bwMode="auto">
          <a:xfrm>
            <a:off x="2500313" y="2466975"/>
            <a:ext cx="3052762" cy="1452563"/>
            <a:chOff x="1575" y="1554"/>
            <a:chExt cx="1923" cy="915"/>
          </a:xfrm>
        </p:grpSpPr>
        <p:sp>
          <p:nvSpPr>
            <p:cNvPr id="69649" name="AutoShape 28"/>
            <p:cNvSpPr>
              <a:spLocks noChangeArrowheads="1"/>
            </p:cNvSpPr>
            <p:nvPr/>
          </p:nvSpPr>
          <p:spPr bwMode="auto">
            <a:xfrm rot="4860000">
              <a:off x="1827" y="1926"/>
              <a:ext cx="163" cy="668"/>
            </a:xfrm>
            <a:prstGeom prst="flowChartMerg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9650" name="Text Box 29"/>
            <p:cNvSpPr txBox="1">
              <a:spLocks noChangeArrowheads="1"/>
            </p:cNvSpPr>
            <p:nvPr/>
          </p:nvSpPr>
          <p:spPr bwMode="auto">
            <a:xfrm>
              <a:off x="2223" y="1950"/>
              <a:ext cx="742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600">
                  <a:latin typeface="Arial" charset="0"/>
                </a:rPr>
                <a:t>Verzasca </a:t>
              </a:r>
              <a:br>
                <a:rPr lang="de-CH" sz="1600">
                  <a:latin typeface="Arial" charset="0"/>
                </a:rPr>
              </a:br>
              <a:r>
                <a:rPr lang="de-CH" sz="1600">
                  <a:latin typeface="Arial" charset="0"/>
                </a:rPr>
                <a:t>Lavertezzo</a:t>
              </a:r>
              <a:br>
                <a:rPr lang="de-CH" sz="1600">
                  <a:latin typeface="Arial" charset="0"/>
                </a:rPr>
              </a:br>
              <a:r>
                <a:rPr lang="de-CH" sz="1600">
                  <a:latin typeface="Arial" charset="0"/>
                </a:rPr>
                <a:t>186km</a:t>
              </a:r>
              <a:r>
                <a:rPr lang="de-CH" sz="1600" baseline="30000">
                  <a:latin typeface="Arial" charset="0"/>
                </a:rPr>
                <a:t>2</a:t>
              </a:r>
              <a:endParaRPr lang="en-US" sz="1600" baseline="30000">
                <a:latin typeface="Arial" charset="0"/>
              </a:endParaRPr>
            </a:p>
          </p:txBody>
        </p:sp>
        <p:pic>
          <p:nvPicPr>
            <p:cNvPr id="69651" name="Picture 30" descr="lavertezzo0_lh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12" y="1554"/>
              <a:ext cx="586" cy="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8447" name="Group 31"/>
          <p:cNvGrpSpPr>
            <a:grpSpLocks/>
          </p:cNvGrpSpPr>
          <p:nvPr/>
        </p:nvGrpSpPr>
        <p:grpSpPr bwMode="auto">
          <a:xfrm>
            <a:off x="2649538" y="1139825"/>
            <a:ext cx="3197225" cy="2379663"/>
            <a:chOff x="1669" y="718"/>
            <a:chExt cx="2014" cy="1499"/>
          </a:xfrm>
        </p:grpSpPr>
        <p:sp>
          <p:nvSpPr>
            <p:cNvPr id="69645" name="AutoShape 32"/>
            <p:cNvSpPr>
              <a:spLocks noChangeArrowheads="1"/>
            </p:cNvSpPr>
            <p:nvPr/>
          </p:nvSpPr>
          <p:spPr bwMode="auto">
            <a:xfrm rot="2040000">
              <a:off x="1724" y="1549"/>
              <a:ext cx="163" cy="668"/>
            </a:xfrm>
            <a:prstGeom prst="flowChartMerg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9646" name="Text Box 33"/>
            <p:cNvSpPr txBox="1">
              <a:spLocks noChangeArrowheads="1"/>
            </p:cNvSpPr>
            <p:nvPr/>
          </p:nvSpPr>
          <p:spPr bwMode="auto">
            <a:xfrm>
              <a:off x="1914" y="1125"/>
              <a:ext cx="742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600">
                  <a:latin typeface="Arial" charset="0"/>
                </a:rPr>
                <a:t>Pincascia</a:t>
              </a:r>
              <a:br>
                <a:rPr lang="de-CH" sz="1600">
                  <a:latin typeface="Arial" charset="0"/>
                </a:rPr>
              </a:br>
              <a:r>
                <a:rPr lang="de-CH" sz="1600">
                  <a:latin typeface="Arial" charset="0"/>
                </a:rPr>
                <a:t>Lavertezzo</a:t>
              </a:r>
              <a:br>
                <a:rPr lang="de-CH" sz="1600">
                  <a:latin typeface="Arial" charset="0"/>
                </a:rPr>
              </a:br>
              <a:r>
                <a:rPr lang="de-CH" sz="1600">
                  <a:latin typeface="Arial" charset="0"/>
                </a:rPr>
                <a:t>44km</a:t>
              </a:r>
              <a:r>
                <a:rPr lang="de-CH" sz="1600" baseline="30000">
                  <a:latin typeface="Arial" charset="0"/>
                </a:rPr>
                <a:t>2</a:t>
              </a:r>
              <a:endParaRPr lang="en-US" sz="1600" baseline="30000">
                <a:latin typeface="Arial" charset="0"/>
              </a:endParaRPr>
            </a:p>
          </p:txBody>
        </p:sp>
        <p:sp>
          <p:nvSpPr>
            <p:cNvPr id="69647" name="Text Box 34"/>
            <p:cNvSpPr txBox="1">
              <a:spLocks noChangeArrowheads="1"/>
            </p:cNvSpPr>
            <p:nvPr/>
          </p:nvSpPr>
          <p:spPr bwMode="auto">
            <a:xfrm>
              <a:off x="1669" y="718"/>
              <a:ext cx="96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de-CH" sz="1800">
                  <a:latin typeface="Arial" charset="0"/>
                </a:rPr>
                <a:t>FOEN </a:t>
              </a:r>
              <a:br>
                <a:rPr lang="de-CH" sz="1800">
                  <a:latin typeface="Arial" charset="0"/>
                </a:rPr>
              </a:br>
              <a:r>
                <a:rPr lang="de-CH" sz="1800">
                  <a:latin typeface="Arial" charset="0"/>
                </a:rPr>
                <a:t>rivergauges</a:t>
              </a:r>
              <a:endParaRPr lang="en-US" sz="1800" baseline="30000">
                <a:latin typeface="Arial" charset="0"/>
              </a:endParaRPr>
            </a:p>
          </p:txBody>
        </p:sp>
        <p:pic>
          <p:nvPicPr>
            <p:cNvPr id="69648" name="Picture 35" descr="lavertezzo1_lh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07" y="775"/>
              <a:ext cx="1076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6443663" y="1125538"/>
            <a:ext cx="2447925" cy="24003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latin typeface="Arial" charset="0"/>
              </a:rPr>
              <a:t>As far as we know</a:t>
            </a:r>
            <a:r>
              <a:rPr lang="en-US">
                <a:latin typeface="Arial" charset="0"/>
              </a:rPr>
              <a:t/>
            </a:r>
            <a:br>
              <a:rPr lang="en-US">
                <a:latin typeface="Arial" charset="0"/>
              </a:rPr>
            </a:br>
            <a:r>
              <a:rPr lang="en-US" b="1">
                <a:latin typeface="Arial" charset="0"/>
              </a:rPr>
              <a:t>1st</a:t>
            </a:r>
            <a:r>
              <a:rPr lang="en-US" sz="1800" b="1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/>
            </a:r>
            <a:br>
              <a:rPr lang="en-US" sz="1800">
                <a:latin typeface="Arial" charset="0"/>
              </a:rPr>
            </a:br>
            <a:r>
              <a:rPr lang="en-US" sz="1600">
                <a:latin typeface="Arial" charset="0"/>
              </a:rPr>
              <a:t>real-time experiment</a:t>
            </a:r>
            <a:r>
              <a:rPr lang="en-US" sz="1800">
                <a:latin typeface="Arial" charset="0"/>
              </a:rPr>
              <a:t> </a:t>
            </a:r>
            <a:r>
              <a:rPr lang="en-US">
                <a:latin typeface="Arial" charset="0"/>
              </a:rPr>
              <a:t>worldwide</a:t>
            </a:r>
            <a:br>
              <a:rPr lang="en-US">
                <a:latin typeface="Arial" charset="0"/>
              </a:rPr>
            </a:br>
            <a:r>
              <a:rPr lang="en-US" sz="1600">
                <a:latin typeface="Arial" charset="0"/>
              </a:rPr>
              <a:t>coupling radar ensemble with runoff model.</a:t>
            </a:r>
            <a:br>
              <a:rPr lang="en-US" sz="1600">
                <a:latin typeface="Arial" charset="0"/>
              </a:rPr>
            </a:b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Forecast system is running 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since May 2007.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63" y="6523038"/>
            <a:ext cx="30289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de-CH" sz="1600" i="1" dirty="0">
                <a:latin typeface="+mn-lt"/>
                <a:cs typeface="+mn-cs"/>
              </a:rPr>
              <a:t>Germann et al. (QJRMS, 2009)</a:t>
            </a:r>
            <a:endParaRPr lang="de-CH" sz="1600" i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41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70658" name="Rectangle 3"/>
          <p:cNvSpPr txBox="1">
            <a:spLocks noChangeArrowheads="1"/>
          </p:cNvSpPr>
          <p:nvPr/>
        </p:nvSpPr>
        <p:spPr bwMode="auto">
          <a:xfrm>
            <a:off x="0" y="5157788"/>
            <a:ext cx="91440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>
                <a:latin typeface="Arial" charset="0"/>
              </a:rPr>
              <a:t>Part 5 Research</a:t>
            </a:r>
            <a:br>
              <a:rPr lang="en-US" sz="4000" b="1">
                <a:latin typeface="Arial" charset="0"/>
              </a:rPr>
            </a:br>
            <a:r>
              <a:rPr lang="en-US" sz="4000">
                <a:latin typeface="Arial" charset="0"/>
              </a:rPr>
              <a:t>The role of research in DRR</a:t>
            </a:r>
          </a:p>
        </p:txBody>
      </p:sp>
      <p:pic>
        <p:nvPicPr>
          <p:cNvPr id="7065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1588"/>
            <a:ext cx="9153525" cy="479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284288" y="1433513"/>
            <a:ext cx="7546975" cy="5019675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de-CH" sz="1600" b="1" dirty="0" smtClean="0">
                <a:cs typeface="Arial" pitchFamily="34" charset="0"/>
              </a:rPr>
              <a:t>2005-2010, COST-731</a:t>
            </a:r>
            <a:r>
              <a:rPr lang="de-CH" sz="1600" b="1" dirty="0">
                <a:cs typeface="Arial" pitchFamily="34" charset="0"/>
              </a:rPr>
              <a:t>:</a:t>
            </a:r>
            <a:r>
              <a:rPr lang="de-CH" sz="1600" dirty="0">
                <a:cs typeface="Arial" pitchFamily="34" charset="0"/>
              </a:rPr>
              <a:t> European </a:t>
            </a:r>
            <a:r>
              <a:rPr lang="de-CH" sz="1600" dirty="0" err="1">
                <a:cs typeface="Arial" pitchFamily="34" charset="0"/>
              </a:rPr>
              <a:t>concerted</a:t>
            </a:r>
            <a:r>
              <a:rPr lang="de-CH" sz="1600" dirty="0">
                <a:cs typeface="Arial" pitchFamily="34" charset="0"/>
              </a:rPr>
              <a:t> </a:t>
            </a:r>
            <a:r>
              <a:rPr lang="de-CH" sz="1600" dirty="0" err="1">
                <a:cs typeface="Arial" pitchFamily="34" charset="0"/>
              </a:rPr>
              <a:t>research</a:t>
            </a:r>
            <a:r>
              <a:rPr lang="de-CH" sz="1600" dirty="0">
                <a:cs typeface="Arial" pitchFamily="34" charset="0"/>
              </a:rPr>
              <a:t> </a:t>
            </a:r>
            <a:r>
              <a:rPr lang="de-CH" sz="1600" dirty="0" err="1">
                <a:cs typeface="Arial" pitchFamily="34" charset="0"/>
              </a:rPr>
              <a:t>action</a:t>
            </a:r>
            <a:r>
              <a:rPr lang="de-CH" sz="1600" dirty="0">
                <a:cs typeface="Arial" pitchFamily="34" charset="0"/>
              </a:rPr>
              <a:t> on </a:t>
            </a:r>
            <a:r>
              <a:rPr lang="de-CH" sz="1600" dirty="0" err="1">
                <a:cs typeface="Arial" pitchFamily="34" charset="0"/>
              </a:rPr>
              <a:t>uncertainty</a:t>
            </a:r>
            <a:r>
              <a:rPr lang="de-CH" sz="1600" dirty="0">
                <a:cs typeface="Arial" pitchFamily="34" charset="0"/>
              </a:rPr>
              <a:t> </a:t>
            </a:r>
            <a:r>
              <a:rPr lang="de-CH" sz="1600" dirty="0" err="1">
                <a:cs typeface="Arial" pitchFamily="34" charset="0"/>
              </a:rPr>
              <a:t>propagation</a:t>
            </a:r>
            <a:r>
              <a:rPr lang="de-CH" sz="1600" dirty="0">
                <a:cs typeface="Arial" pitchFamily="34" charset="0"/>
              </a:rPr>
              <a:t> in </a:t>
            </a:r>
            <a:r>
              <a:rPr lang="de-CH" sz="1600" dirty="0" err="1">
                <a:cs typeface="Arial" pitchFamily="34" charset="0"/>
              </a:rPr>
              <a:t>advanced</a:t>
            </a:r>
            <a:r>
              <a:rPr lang="de-CH" sz="1600" dirty="0">
                <a:cs typeface="Arial" pitchFamily="34" charset="0"/>
              </a:rPr>
              <a:t> hydro-</a:t>
            </a:r>
            <a:r>
              <a:rPr lang="de-CH" sz="1600" dirty="0" err="1">
                <a:cs typeface="Arial" pitchFamily="34" charset="0"/>
              </a:rPr>
              <a:t>meteorological</a:t>
            </a:r>
            <a:r>
              <a:rPr lang="de-CH" sz="1600" dirty="0">
                <a:cs typeface="Arial" pitchFamily="34" charset="0"/>
              </a:rPr>
              <a:t> </a:t>
            </a:r>
            <a:r>
              <a:rPr lang="de-CH" sz="1600" dirty="0" err="1">
                <a:cs typeface="Arial" pitchFamily="34" charset="0"/>
              </a:rPr>
              <a:t>forecast</a:t>
            </a:r>
            <a:r>
              <a:rPr lang="de-CH" sz="1600" dirty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systems</a:t>
            </a:r>
            <a:endParaRPr lang="de-CH" sz="1600" dirty="0" smtClean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e-CH" sz="1600" dirty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de-CH" sz="1600" b="1" dirty="0" smtClean="0">
                <a:cs typeface="Arial" pitchFamily="34" charset="0"/>
              </a:rPr>
              <a:t>2006-2009, MAP D-PHASE: </a:t>
            </a:r>
            <a:r>
              <a:rPr lang="de-CH" sz="1600" dirty="0" smtClean="0">
                <a:cs typeface="Arial" pitchFamily="34" charset="0"/>
              </a:rPr>
              <a:t>WMO FDP </a:t>
            </a:r>
            <a:r>
              <a:rPr lang="de-CH" sz="1600" dirty="0" err="1" smtClean="0">
                <a:cs typeface="Arial" pitchFamily="34" charset="0"/>
              </a:rPr>
              <a:t>forecast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demonstration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project</a:t>
            </a:r>
            <a:r>
              <a:rPr lang="de-CH" sz="1600" dirty="0" smtClean="0">
                <a:cs typeface="Arial" pitchFamily="34" charset="0"/>
              </a:rPr>
              <a:t> on </a:t>
            </a:r>
            <a:r>
              <a:rPr lang="de-CH" sz="1600" dirty="0" err="1" smtClean="0">
                <a:cs typeface="Arial" pitchFamily="34" charset="0"/>
              </a:rPr>
              <a:t>probabilistic</a:t>
            </a:r>
            <a:r>
              <a:rPr lang="de-CH" sz="1600" dirty="0" smtClean="0">
                <a:cs typeface="Arial" pitchFamily="34" charset="0"/>
              </a:rPr>
              <a:t> hydro-</a:t>
            </a:r>
            <a:r>
              <a:rPr lang="de-CH" sz="1600" dirty="0" err="1" smtClean="0">
                <a:cs typeface="Arial" pitchFamily="34" charset="0"/>
              </a:rPr>
              <a:t>meteorological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forecasting</a:t>
            </a:r>
            <a:endParaRPr lang="de-CH" sz="1600" dirty="0" smtClean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e-CH" sz="1600" dirty="0" smtClean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de-CH" sz="1600" b="1" dirty="0" smtClean="0">
                <a:cs typeface="Arial" pitchFamily="34" charset="0"/>
              </a:rPr>
              <a:t>2007-2010, PROFIT: </a:t>
            </a:r>
            <a:r>
              <a:rPr lang="de-CH" sz="1600" dirty="0" smtClean="0">
                <a:cs typeface="Arial" pitchFamily="34" charset="0"/>
              </a:rPr>
              <a:t>Swiss NF </a:t>
            </a:r>
            <a:r>
              <a:rPr lang="de-CH" sz="1600" dirty="0" err="1" smtClean="0">
                <a:cs typeface="Arial" pitchFamily="34" charset="0"/>
              </a:rPr>
              <a:t>research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project</a:t>
            </a:r>
            <a:r>
              <a:rPr lang="de-CH" sz="1600" dirty="0" smtClean="0">
                <a:cs typeface="Arial" pitchFamily="34" charset="0"/>
              </a:rPr>
              <a:t> on </a:t>
            </a:r>
            <a:r>
              <a:rPr lang="de-CH" sz="1600" dirty="0" err="1" smtClean="0">
                <a:cs typeface="Arial" pitchFamily="34" charset="0"/>
              </a:rPr>
              <a:t>nowcasting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of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intense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orographic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rainfall</a:t>
            </a:r>
            <a:endParaRPr lang="de-CH" sz="1600" dirty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e-CH" sz="1600" dirty="0" smtClean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de-CH" sz="1600" b="1" dirty="0" smtClean="0">
                <a:cs typeface="Arial" pitchFamily="34" charset="0"/>
              </a:rPr>
              <a:t>2009-2012, COALITION: </a:t>
            </a:r>
            <a:r>
              <a:rPr lang="de-CH" sz="1600" dirty="0" smtClean="0">
                <a:cs typeface="Arial" pitchFamily="34" charset="0"/>
              </a:rPr>
              <a:t>EUMETSAT </a:t>
            </a:r>
            <a:r>
              <a:rPr lang="de-CH" sz="1600" dirty="0" err="1" smtClean="0">
                <a:cs typeface="Arial" pitchFamily="34" charset="0"/>
              </a:rPr>
              <a:t>research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fellowship</a:t>
            </a:r>
            <a:r>
              <a:rPr lang="de-CH" sz="1600" dirty="0" smtClean="0">
                <a:cs typeface="Arial" pitchFamily="34" charset="0"/>
              </a:rPr>
              <a:t> on multi-sensor </a:t>
            </a:r>
            <a:r>
              <a:rPr lang="de-CH" sz="1600" dirty="0" err="1" smtClean="0">
                <a:cs typeface="Arial" pitchFamily="34" charset="0"/>
              </a:rPr>
              <a:t>thunderstorm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nowcasting</a:t>
            </a:r>
            <a:endParaRPr lang="de-CH" sz="1600" dirty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de-CH" sz="1600" dirty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de-CH" sz="1600" b="1" dirty="0" smtClean="0">
                <a:cs typeface="Arial" pitchFamily="34" charset="0"/>
              </a:rPr>
              <a:t>2009-2012, IMPRINTS: </a:t>
            </a:r>
            <a:r>
              <a:rPr lang="de-CH" sz="1600" dirty="0" smtClean="0">
                <a:cs typeface="Arial" pitchFamily="34" charset="0"/>
              </a:rPr>
              <a:t>European FP7 </a:t>
            </a:r>
            <a:r>
              <a:rPr lang="de-CH" sz="1600" dirty="0" err="1" smtClean="0">
                <a:cs typeface="Arial" pitchFamily="34" charset="0"/>
              </a:rPr>
              <a:t>research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project</a:t>
            </a:r>
            <a:r>
              <a:rPr lang="de-CH" sz="1600" dirty="0" smtClean="0">
                <a:cs typeface="Arial" pitchFamily="34" charset="0"/>
              </a:rPr>
              <a:t> on </a:t>
            </a:r>
            <a:r>
              <a:rPr lang="de-CH" sz="1600" dirty="0" err="1" smtClean="0">
                <a:cs typeface="Arial" pitchFamily="34" charset="0"/>
              </a:rPr>
              <a:t>flash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flood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and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debris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flow</a:t>
            </a:r>
            <a:r>
              <a:rPr lang="de-CH" sz="1600" dirty="0" smtClean="0">
                <a:cs typeface="Arial" pitchFamily="34" charset="0"/>
              </a:rPr>
              <a:t> </a:t>
            </a:r>
            <a:r>
              <a:rPr lang="de-CH" sz="1600" dirty="0" err="1" smtClean="0">
                <a:cs typeface="Arial" pitchFamily="34" charset="0"/>
              </a:rPr>
              <a:t>forecasting</a:t>
            </a:r>
            <a:endParaRPr lang="de-CH" sz="1600" dirty="0" smtClean="0">
              <a:cs typeface="Arial" pitchFamily="34" charset="0"/>
            </a:endParaRP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è"/>
              <a:defRPr/>
            </a:pPr>
            <a:endParaRPr lang="en-US" sz="1600" dirty="0" smtClean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cs typeface="Arial" pitchFamily="34" charset="0"/>
              </a:rPr>
              <a:t>2009-2012, </a:t>
            </a:r>
            <a:r>
              <a:rPr lang="en-US" sz="1600" b="1" dirty="0" err="1" smtClean="0">
                <a:cs typeface="Arial" pitchFamily="34" charset="0"/>
              </a:rPr>
              <a:t>CombiPrecip</a:t>
            </a:r>
            <a:r>
              <a:rPr lang="en-US" sz="1600" b="1" dirty="0" smtClean="0">
                <a:cs typeface="Arial" pitchFamily="34" charset="0"/>
              </a:rPr>
              <a:t>: </a:t>
            </a:r>
            <a:r>
              <a:rPr lang="en-US" sz="1600" dirty="0" err="1" smtClean="0">
                <a:cs typeface="Arial" pitchFamily="34" charset="0"/>
              </a:rPr>
              <a:t>MeteoSwiss</a:t>
            </a:r>
            <a:r>
              <a:rPr lang="en-US" sz="1600" dirty="0" smtClean="0">
                <a:cs typeface="Arial" pitchFamily="34" charset="0"/>
              </a:rPr>
              <a:t> research project on radar-</a:t>
            </a:r>
            <a:r>
              <a:rPr lang="en-US" sz="1600" dirty="0" err="1" smtClean="0">
                <a:cs typeface="Arial" pitchFamily="34" charset="0"/>
              </a:rPr>
              <a:t>raingauge</a:t>
            </a:r>
            <a:r>
              <a:rPr lang="en-US" sz="1600" dirty="0" smtClean="0">
                <a:cs typeface="Arial" pitchFamily="34" charset="0"/>
              </a:rPr>
              <a:t> integration for real-time rainfall mapping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sz="1600" dirty="0" smtClean="0"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sz="1600" dirty="0" smtClean="0">
                <a:cs typeface="Arial" pitchFamily="34" charset="0"/>
              </a:rPr>
              <a:t>… and several others (ACQUIRE, SAF/NWC, …)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CH" kern="0" dirty="0" err="1" smtClean="0">
                <a:solidFill>
                  <a:srgbClr val="000000"/>
                </a:solidFill>
              </a:rPr>
              <a:t>Recent</a:t>
            </a:r>
            <a:r>
              <a:rPr lang="de-CH" kern="0" dirty="0" smtClean="0">
                <a:solidFill>
                  <a:srgbClr val="000000"/>
                </a:solidFill>
              </a:rPr>
              <a:t> </a:t>
            </a:r>
            <a:r>
              <a:rPr lang="de-CH" kern="0" dirty="0" err="1" smtClean="0">
                <a:solidFill>
                  <a:srgbClr val="000000"/>
                </a:solidFill>
              </a:rPr>
              <a:t>research</a:t>
            </a:r>
            <a:r>
              <a:rPr lang="de-CH" kern="0" dirty="0" smtClean="0">
                <a:solidFill>
                  <a:srgbClr val="000000"/>
                </a:solidFill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related</a:t>
            </a:r>
            <a:r>
              <a:rPr lang="de-CH" sz="2600" b="0" kern="0" dirty="0" smtClean="0">
                <a:solidFill>
                  <a:srgbClr val="000000"/>
                </a:solidFill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to</a:t>
            </a:r>
            <a:r>
              <a:rPr lang="de-CH" sz="2600" b="0" kern="0" dirty="0" smtClean="0">
                <a:solidFill>
                  <a:srgbClr val="000000"/>
                </a:solidFill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natural</a:t>
            </a:r>
            <a:r>
              <a:rPr lang="de-CH" sz="2600" b="0" kern="0" dirty="0" smtClean="0">
                <a:solidFill>
                  <a:srgbClr val="000000"/>
                </a:solidFill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hazards</a:t>
            </a:r>
            <a:r>
              <a:rPr lang="de-CH" sz="2600" b="0" kern="0" dirty="0" smtClean="0">
                <a:solidFill>
                  <a:srgbClr val="000000"/>
                </a:solidFill>
              </a:rPr>
              <a:t> </a:t>
            </a:r>
            <a:br>
              <a:rPr lang="de-CH" sz="2600" b="0" kern="0" dirty="0" smtClean="0">
                <a:solidFill>
                  <a:srgbClr val="000000"/>
                </a:solidFill>
              </a:rPr>
            </a:br>
            <a:r>
              <a:rPr lang="de-CH" sz="2600" b="0" kern="0" dirty="0" err="1" smtClean="0">
                <a:solidFill>
                  <a:srgbClr val="000000"/>
                </a:solidFill>
              </a:rPr>
              <a:t>of</a:t>
            </a:r>
            <a:r>
              <a:rPr lang="de-CH" sz="2600" b="0" kern="0" dirty="0" smtClean="0">
                <a:solidFill>
                  <a:srgbClr val="000000"/>
                </a:solidFill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the</a:t>
            </a:r>
            <a:r>
              <a:rPr lang="de-CH" sz="2600" b="0" kern="0" dirty="0" smtClean="0">
                <a:solidFill>
                  <a:srgbClr val="000000"/>
                </a:solidFill>
              </a:rPr>
              <a:t> Radar,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Satellite</a:t>
            </a:r>
            <a:r>
              <a:rPr lang="de-CH" sz="2600" b="0" kern="0" dirty="0" smtClean="0">
                <a:solidFill>
                  <a:srgbClr val="000000"/>
                </a:solidFill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</a:rPr>
              <a:t>Nowcasting</a:t>
            </a:r>
            <a:r>
              <a:rPr lang="de-CH" sz="2600" b="0" kern="0" dirty="0" smtClean="0">
                <a:solidFill>
                  <a:srgbClr val="000000"/>
                </a:solidFill>
              </a:rPr>
              <a:t> Division</a:t>
            </a:r>
            <a:endParaRPr lang="de-CH" sz="2600" b="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72706" name="Rectangle 3"/>
          <p:cNvSpPr txBox="1">
            <a:spLocks noChangeArrowheads="1"/>
          </p:cNvSpPr>
          <p:nvPr/>
        </p:nvSpPr>
        <p:spPr bwMode="auto">
          <a:xfrm>
            <a:off x="0" y="5300663"/>
            <a:ext cx="91440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>
                <a:latin typeface="Arial" charset="0"/>
              </a:rPr>
              <a:t>Part 6 The full chain</a:t>
            </a:r>
            <a:br>
              <a:rPr lang="en-US" sz="4000" b="1">
                <a:latin typeface="Arial" charset="0"/>
              </a:rPr>
            </a:br>
            <a:r>
              <a:rPr lang="en-US" sz="4000">
                <a:latin typeface="Arial" charset="0"/>
              </a:rPr>
              <a:t>down to the end user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063" y="12700"/>
            <a:ext cx="936148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5" y="3500438"/>
            <a:ext cx="915352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511300"/>
            <a:ext cx="9037637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6988" y="323850"/>
            <a:ext cx="7847012" cy="9890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CH" kern="0" dirty="0" smtClean="0"/>
              <a:t>Information </a:t>
            </a:r>
            <a:r>
              <a:rPr lang="de-CH" kern="0" dirty="0" err="1" smtClean="0"/>
              <a:t>platform</a:t>
            </a:r>
            <a:r>
              <a:rPr lang="de-CH" kern="0" dirty="0" smtClean="0"/>
              <a:t> </a:t>
            </a:r>
            <a:r>
              <a:rPr lang="de-CH" b="0" kern="0" dirty="0" err="1" smtClean="0"/>
              <a:t>natural</a:t>
            </a:r>
            <a:r>
              <a:rPr lang="de-CH" b="0" kern="0" dirty="0" smtClean="0"/>
              <a:t> </a:t>
            </a:r>
            <a:r>
              <a:rPr lang="de-CH" b="0" kern="0" dirty="0" err="1" smtClean="0"/>
              <a:t>hazards</a:t>
            </a:r>
            <a:r>
              <a:rPr lang="de-CH" b="0" kern="0" dirty="0" smtClean="0"/>
              <a:t> (GIN)</a:t>
            </a:r>
            <a:r>
              <a:rPr lang="de-CH" kern="0" dirty="0" smtClean="0"/>
              <a:t> </a:t>
            </a:r>
            <a:endParaRPr lang="en-US" b="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/>
          <p:cNvSpPr>
            <a:spLocks noChangeArrowheads="1"/>
          </p:cNvSpPr>
          <p:nvPr/>
        </p:nvSpPr>
        <p:spPr bwMode="auto">
          <a:xfrm>
            <a:off x="0" y="5734050"/>
            <a:ext cx="9144000" cy="1123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4356100" y="1484313"/>
            <a:ext cx="46450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15.12.10: </a:t>
            </a:r>
            <a:r>
              <a:rPr lang="en-US" sz="1600">
                <a:latin typeface="Arial" charset="0"/>
              </a:rPr>
              <a:t>Meeting with customer for part “radar”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17.12.10: </a:t>
            </a:r>
            <a:r>
              <a:rPr lang="en-US" sz="1600">
                <a:latin typeface="Arial" charset="0"/>
              </a:rPr>
              <a:t>1st configuration and login web platform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23.12.10: </a:t>
            </a:r>
            <a:r>
              <a:rPr lang="en-US" sz="1600">
                <a:latin typeface="Arial" charset="0"/>
              </a:rPr>
              <a:t>1-day training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24.12.10: </a:t>
            </a:r>
            <a:r>
              <a:rPr lang="en-US" sz="1600">
                <a:latin typeface="Arial" charset="0"/>
              </a:rPr>
              <a:t>Customized radar alert system 	operational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24.12.10: </a:t>
            </a:r>
            <a:r>
              <a:rPr lang="en-US" sz="1600">
                <a:latin typeface="Arial" charset="0"/>
              </a:rPr>
              <a:t>Re-opening of pipeline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(…)</a:t>
            </a:r>
          </a:p>
          <a:p>
            <a:pPr marL="342900" indent="-342900">
              <a:spcBef>
                <a:spcPct val="20000"/>
              </a:spcBef>
            </a:pPr>
            <a:endParaRPr lang="en-US" sz="1600" b="1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2011: </a:t>
            </a:r>
            <a:r>
              <a:rPr lang="en-US" sz="1600">
                <a:latin typeface="Arial" charset="0"/>
              </a:rPr>
              <a:t>Detailed scientific analysis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1">
                <a:latin typeface="Arial" charset="0"/>
              </a:rPr>
              <a:t>29.05.12: </a:t>
            </a:r>
            <a:r>
              <a:rPr lang="en-US" sz="1600">
                <a:latin typeface="Arial" charset="0"/>
              </a:rPr>
              <a:t>Start new radar alert system “2012”</a:t>
            </a:r>
            <a:endParaRPr lang="en-US" sz="1600" b="1">
              <a:latin typeface="Arial" charset="0"/>
            </a:endParaRPr>
          </a:p>
        </p:txBody>
      </p:sp>
      <p:sp>
        <p:nvSpPr>
          <p:cNvPr id="74755" name="Rectangle 7"/>
          <p:cNvSpPr>
            <a:spLocks noGrp="1" noChangeArrowheads="1"/>
          </p:cNvSpPr>
          <p:nvPr>
            <p:ph type="title"/>
          </p:nvPr>
        </p:nvSpPr>
        <p:spPr>
          <a:xfrm>
            <a:off x="4356100" y="323850"/>
            <a:ext cx="4608513" cy="989013"/>
          </a:xfrm>
        </p:spPr>
        <p:txBody>
          <a:bodyPr/>
          <a:lstStyle/>
          <a:p>
            <a:r>
              <a:rPr lang="en-US" smtClean="0"/>
              <a:t>Radar nowcasting for gas pipeline</a:t>
            </a:r>
          </a:p>
        </p:txBody>
      </p:sp>
      <p:pic>
        <p:nvPicPr>
          <p:cNvPr id="7475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25"/>
            <a:ext cx="42164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75" y="4449763"/>
            <a:ext cx="360045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6163" y="4446588"/>
            <a:ext cx="3224212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305425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11638" y="1408113"/>
            <a:ext cx="47529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latin typeface="Arial" charset="0"/>
              </a:rPr>
              <a:t>FRI, 18 May 2012: Phone call from authority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latin typeface="Arial" charset="0"/>
              </a:rPr>
              <a:t>MON, 21 May 2012: Phone conference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latin typeface="Arial" charset="0"/>
              </a:rPr>
              <a:t>WED, 23 May 2012: Expert meeting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latin typeface="Arial" charset="0"/>
              </a:rPr>
              <a:t>FRI, 25 May 2012: Access to online web platform with customized radar and INCA nowcasting services</a:t>
            </a:r>
          </a:p>
          <a:p>
            <a:pPr marL="342900" indent="-342900">
              <a:spcBef>
                <a:spcPct val="20000"/>
              </a:spcBef>
            </a:pPr>
            <a:endParaRPr lang="en-US" sz="160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1600">
                <a:latin typeface="Arial" charset="0"/>
              </a:rPr>
              <a:t>Development of automatic alert system, inspired by experience from research project D-PHASE, IMPRINTS and other alert systems. </a:t>
            </a:r>
          </a:p>
        </p:txBody>
      </p:sp>
      <p:sp>
        <p:nvSpPr>
          <p:cNvPr id="75779" name="Rectangle 5"/>
          <p:cNvSpPr txBox="1">
            <a:spLocks noChangeArrowheads="1"/>
          </p:cNvSpPr>
          <p:nvPr/>
        </p:nvSpPr>
        <p:spPr bwMode="auto">
          <a:xfrm>
            <a:off x="4211638" y="323850"/>
            <a:ext cx="4608512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3200" b="1">
                <a:latin typeface="Arial" charset="0"/>
              </a:rPr>
              <a:t>Radar alert for Landslide Valegión</a:t>
            </a:r>
            <a:endParaRPr lang="en-US">
              <a:latin typeface="Arial" charset="0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8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sz="3600" smtClean="0"/>
              <a:t>Railway station „Löwenstrasse“</a:t>
            </a:r>
            <a:br>
              <a:rPr lang="de-CH" sz="3600" smtClean="0"/>
            </a:br>
            <a:r>
              <a:rPr lang="de-CH" sz="3600" smtClean="0"/>
              <a:t>Zurich</a:t>
            </a:r>
            <a:endParaRPr lang="en-US" b="0" smtClean="0"/>
          </a:p>
        </p:txBody>
      </p:sp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8938"/>
            <a:ext cx="9144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P10105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1281113"/>
            <a:ext cx="8856663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5" descr="C:\uge\camedo\PEOPLE\METEOSWISS\SMN\VSSOR_201210301219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1763" y="1277938"/>
            <a:ext cx="4184650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Box 2"/>
          <p:cNvSpPr txBox="1">
            <a:spLocks noChangeArrowheads="1"/>
          </p:cNvSpPr>
          <p:nvPr/>
        </p:nvSpPr>
        <p:spPr bwMode="auto">
          <a:xfrm>
            <a:off x="1685925" y="1268413"/>
            <a:ext cx="33909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CH" sz="10000" i="1">
                <a:solidFill>
                  <a:schemeClr val="bg1"/>
                </a:solidFill>
              </a:rPr>
              <a:t>Thank</a:t>
            </a:r>
            <a:br>
              <a:rPr lang="de-CH" sz="10000" i="1">
                <a:solidFill>
                  <a:schemeClr val="bg1"/>
                </a:solidFill>
              </a:rPr>
            </a:br>
            <a:r>
              <a:rPr lang="de-CH" sz="10000" i="1">
                <a:solidFill>
                  <a:schemeClr val="bg1"/>
                </a:solidFill>
              </a:rPr>
              <a:t>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5" descr="IMG_25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8825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4" descr="IMG_77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97238"/>
            <a:ext cx="536416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 descr="10_11_FAT-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-26988"/>
            <a:ext cx="536257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5413375" y="1244600"/>
            <a:ext cx="2663825" cy="5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CH" sz="1800">
                <a:latin typeface="Arial" charset="0"/>
              </a:rPr>
              <a:t>Lema, Dole</a:t>
            </a:r>
            <a:br>
              <a:rPr lang="de-CH" sz="1800">
                <a:latin typeface="Arial" charset="0"/>
              </a:rPr>
            </a:br>
            <a:r>
              <a:rPr lang="de-CH" sz="1800">
                <a:latin typeface="Arial" charset="0"/>
              </a:rPr>
              <a:t>and Albis replaced</a:t>
            </a:r>
            <a:br>
              <a:rPr lang="de-CH" sz="1800">
                <a:latin typeface="Arial" charset="0"/>
              </a:rPr>
            </a:br>
            <a:r>
              <a:rPr lang="de-CH" sz="1800">
                <a:latin typeface="Arial" charset="0"/>
              </a:rPr>
              <a:t>by completely new</a:t>
            </a:r>
            <a:br>
              <a:rPr lang="de-CH" sz="1800">
                <a:latin typeface="Arial" charset="0"/>
              </a:rPr>
            </a:br>
            <a:r>
              <a:rPr lang="de-CH" sz="1800" b="1">
                <a:latin typeface="Arial" charset="0"/>
              </a:rPr>
              <a:t>Polarimetric Doppler </a:t>
            </a:r>
          </a:p>
          <a:p>
            <a:pPr eaLnBrk="0" hangingPunct="0"/>
            <a:r>
              <a:rPr lang="de-CH" sz="1800" b="1">
                <a:latin typeface="Arial" charset="0"/>
              </a:rPr>
              <a:t>C-band systems</a:t>
            </a:r>
            <a:br>
              <a:rPr lang="de-CH" sz="1800" b="1">
                <a:latin typeface="Arial" charset="0"/>
              </a:rPr>
            </a:br>
            <a:r>
              <a:rPr lang="de-CH" sz="1400">
                <a:latin typeface="Arial" charset="0"/>
              </a:rPr>
              <a:t>with ROEL design</a:t>
            </a:r>
          </a:p>
          <a:p>
            <a:pPr eaLnBrk="0" hangingPunct="0"/>
            <a:endParaRPr lang="de-CH" sz="1200" b="1">
              <a:latin typeface="Arial" charset="0"/>
            </a:endParaRPr>
          </a:p>
          <a:p>
            <a:pPr eaLnBrk="0" hangingPunct="0"/>
            <a:r>
              <a:rPr lang="de-CH" sz="1800">
                <a:latin typeface="Arial" charset="0"/>
              </a:rPr>
              <a:t>Data processing refined.</a:t>
            </a:r>
          </a:p>
          <a:p>
            <a:pPr eaLnBrk="0" hangingPunct="0"/>
            <a:r>
              <a:rPr lang="de-CH" sz="1800">
                <a:latin typeface="Arial" charset="0"/>
              </a:rPr>
              <a:t>Server architecture completely renewed.</a:t>
            </a:r>
          </a:p>
          <a:p>
            <a:pPr eaLnBrk="0" hangingPunct="0"/>
            <a:endParaRPr lang="de-CH" sz="1200">
              <a:latin typeface="Arial" charset="0"/>
            </a:endParaRPr>
          </a:p>
          <a:p>
            <a:pPr eaLnBrk="0" hangingPunct="0"/>
            <a:r>
              <a:rPr lang="de-CH" sz="1800">
                <a:latin typeface="Arial" charset="0"/>
              </a:rPr>
              <a:t>Start construction of </a:t>
            </a:r>
            <a:br>
              <a:rPr lang="de-CH" sz="1800">
                <a:latin typeface="Arial" charset="0"/>
              </a:rPr>
            </a:br>
            <a:r>
              <a:rPr lang="de-CH" sz="1800" b="1">
                <a:latin typeface="Arial" charset="0"/>
              </a:rPr>
              <a:t>2 additional radars </a:t>
            </a:r>
            <a:br>
              <a:rPr lang="de-CH" sz="1800" b="1">
                <a:latin typeface="Arial" charset="0"/>
              </a:rPr>
            </a:br>
            <a:r>
              <a:rPr lang="de-CH" sz="1800">
                <a:latin typeface="Arial" charset="0"/>
              </a:rPr>
              <a:t>in VS and GR.</a:t>
            </a:r>
          </a:p>
          <a:p>
            <a:pPr eaLnBrk="0" hangingPunct="0"/>
            <a:endParaRPr lang="de-CH" sz="1800">
              <a:latin typeface="Arial" charset="0"/>
            </a:endParaRPr>
          </a:p>
          <a:p>
            <a:pPr eaLnBrk="0" hangingPunct="0"/>
            <a:endParaRPr lang="de-CH" sz="1800">
              <a:latin typeface="Arial" charset="0"/>
            </a:endParaRPr>
          </a:p>
          <a:p>
            <a:pPr eaLnBrk="0" hangingPunct="0"/>
            <a:endParaRPr lang="de-CH" sz="1800">
              <a:latin typeface="Arial" charset="0"/>
            </a:endParaRPr>
          </a:p>
          <a:p>
            <a:pPr eaLnBrk="0" hangingPunct="0"/>
            <a:endParaRPr lang="de-CH" sz="1800">
              <a:latin typeface="Arial" charset="0"/>
            </a:endParaRPr>
          </a:p>
          <a:p>
            <a:pPr eaLnBrk="0" hangingPunct="0"/>
            <a:endParaRPr lang="de-CH" sz="1800">
              <a:latin typeface="Arial" charset="0"/>
            </a:endParaRPr>
          </a:p>
          <a:p>
            <a:pPr eaLnBrk="0" hangingPunct="0"/>
            <a:r>
              <a:rPr lang="de-CH" sz="1800">
                <a:latin typeface="Arial" charset="0"/>
              </a:rPr>
              <a:t>5 identical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6065838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39938" name="AutoShape 3"/>
          <p:cNvSpPr>
            <a:spLocks noChangeAspect="1" noChangeArrowheads="1" noTextEdit="1"/>
          </p:cNvSpPr>
          <p:nvPr/>
        </p:nvSpPr>
        <p:spPr bwMode="auto">
          <a:xfrm>
            <a:off x="1404938" y="1035050"/>
            <a:ext cx="43846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" y="1025525"/>
            <a:ext cx="3889375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Grp="1" noChangeArrowheads="1"/>
          </p:cNvSpPr>
          <p:nvPr>
            <p:ph type="title"/>
          </p:nvPr>
        </p:nvSpPr>
        <p:spPr>
          <a:xfrm>
            <a:off x="1296988" y="323850"/>
            <a:ext cx="7847012" cy="989013"/>
          </a:xfrm>
        </p:spPr>
        <p:txBody>
          <a:bodyPr/>
          <a:lstStyle/>
          <a:p>
            <a:pPr eaLnBrk="1" hangingPunct="1"/>
            <a:r>
              <a:rPr lang="de-CH" sz="3600" smtClean="0"/>
              <a:t>We know there is large potential !</a:t>
            </a:r>
            <a:endParaRPr lang="de-CH" sz="2800" b="0" smtClean="0"/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1987550" y="1336675"/>
            <a:ext cx="2160588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Arial" charset="0"/>
            </a:endParaRPr>
          </a:p>
        </p:txBody>
      </p:sp>
      <p:grpSp>
        <p:nvGrpSpPr>
          <p:cNvPr id="454663" name="Group 7"/>
          <p:cNvGrpSpPr>
            <a:grpSpLocks/>
          </p:cNvGrpSpPr>
          <p:nvPr/>
        </p:nvGrpSpPr>
        <p:grpSpPr bwMode="auto">
          <a:xfrm>
            <a:off x="1277938" y="1219200"/>
            <a:ext cx="5543550" cy="5172075"/>
            <a:chOff x="805" y="649"/>
            <a:chExt cx="3492" cy="3258"/>
          </a:xfrm>
        </p:grpSpPr>
        <p:grpSp>
          <p:nvGrpSpPr>
            <p:cNvPr id="39969" name="Group 8"/>
            <p:cNvGrpSpPr>
              <a:grpSpLocks/>
            </p:cNvGrpSpPr>
            <p:nvPr/>
          </p:nvGrpSpPr>
          <p:grpSpPr bwMode="auto">
            <a:xfrm>
              <a:off x="805" y="884"/>
              <a:ext cx="2581" cy="3023"/>
              <a:chOff x="1153" y="944"/>
              <a:chExt cx="2581" cy="3023"/>
            </a:xfrm>
          </p:grpSpPr>
          <p:sp>
            <p:nvSpPr>
              <p:cNvPr id="39971" name="Freeform 9"/>
              <p:cNvSpPr>
                <a:spLocks/>
              </p:cNvSpPr>
              <p:nvPr/>
            </p:nvSpPr>
            <p:spPr bwMode="auto">
              <a:xfrm>
                <a:off x="1523" y="1311"/>
                <a:ext cx="1746" cy="1675"/>
              </a:xfrm>
              <a:custGeom>
                <a:avLst/>
                <a:gdLst>
                  <a:gd name="T0" fmla="*/ 0 w 1746"/>
                  <a:gd name="T1" fmla="*/ 1665 h 1675"/>
                  <a:gd name="T2" fmla="*/ 534 w 1746"/>
                  <a:gd name="T3" fmla="*/ 816 h 1675"/>
                  <a:gd name="T4" fmla="*/ 945 w 1746"/>
                  <a:gd name="T5" fmla="*/ 330 h 1675"/>
                  <a:gd name="T6" fmla="*/ 1274 w 1746"/>
                  <a:gd name="T7" fmla="*/ 47 h 1675"/>
                  <a:gd name="T8" fmla="*/ 1684 w 1746"/>
                  <a:gd name="T9" fmla="*/ 47 h 1675"/>
                  <a:gd name="T10" fmla="*/ 1643 w 1746"/>
                  <a:gd name="T11" fmla="*/ 290 h 1675"/>
                  <a:gd name="T12" fmla="*/ 1191 w 1746"/>
                  <a:gd name="T13" fmla="*/ 816 h 1675"/>
                  <a:gd name="T14" fmla="*/ 780 w 1746"/>
                  <a:gd name="T15" fmla="*/ 1099 h 1675"/>
                  <a:gd name="T16" fmla="*/ 290 w 1746"/>
                  <a:gd name="T17" fmla="*/ 1486 h 1675"/>
                  <a:gd name="T18" fmla="*/ 182 w 1746"/>
                  <a:gd name="T19" fmla="*/ 1645 h 1675"/>
                  <a:gd name="T20" fmla="*/ 0 w 1746"/>
                  <a:gd name="T21" fmla="*/ 1665 h 1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46"/>
                  <a:gd name="T34" fmla="*/ 0 h 1675"/>
                  <a:gd name="T35" fmla="*/ 1746 w 1746"/>
                  <a:gd name="T36" fmla="*/ 1675 h 1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46" h="1675">
                    <a:moveTo>
                      <a:pt x="0" y="1665"/>
                    </a:moveTo>
                    <a:cubicBezTo>
                      <a:pt x="72" y="1535"/>
                      <a:pt x="376" y="1038"/>
                      <a:pt x="534" y="816"/>
                    </a:cubicBezTo>
                    <a:cubicBezTo>
                      <a:pt x="691" y="593"/>
                      <a:pt x="822" y="458"/>
                      <a:pt x="945" y="330"/>
                    </a:cubicBezTo>
                    <a:cubicBezTo>
                      <a:pt x="1068" y="202"/>
                      <a:pt x="1150" y="94"/>
                      <a:pt x="1274" y="47"/>
                    </a:cubicBezTo>
                    <a:cubicBezTo>
                      <a:pt x="1397" y="0"/>
                      <a:pt x="1623" y="7"/>
                      <a:pt x="1684" y="47"/>
                    </a:cubicBezTo>
                    <a:cubicBezTo>
                      <a:pt x="1746" y="87"/>
                      <a:pt x="1726" y="162"/>
                      <a:pt x="1643" y="290"/>
                    </a:cubicBezTo>
                    <a:cubicBezTo>
                      <a:pt x="1561" y="418"/>
                      <a:pt x="1335" y="681"/>
                      <a:pt x="1191" y="816"/>
                    </a:cubicBezTo>
                    <a:cubicBezTo>
                      <a:pt x="1048" y="950"/>
                      <a:pt x="930" y="988"/>
                      <a:pt x="780" y="1099"/>
                    </a:cubicBezTo>
                    <a:cubicBezTo>
                      <a:pt x="631" y="1210"/>
                      <a:pt x="390" y="1395"/>
                      <a:pt x="290" y="1486"/>
                    </a:cubicBezTo>
                    <a:cubicBezTo>
                      <a:pt x="190" y="1577"/>
                      <a:pt x="231" y="1615"/>
                      <a:pt x="182" y="1645"/>
                    </a:cubicBezTo>
                    <a:cubicBezTo>
                      <a:pt x="133" y="1675"/>
                      <a:pt x="37" y="1661"/>
                      <a:pt x="0" y="1665"/>
                    </a:cubicBezTo>
                  </a:path>
                </a:pathLst>
              </a:custGeom>
              <a:noFill/>
              <a:ln w="33338" cap="rnd">
                <a:solidFill>
                  <a:srgbClr val="FF99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972" name="Group 10"/>
              <p:cNvGrpSpPr>
                <a:grpSpLocks/>
              </p:cNvGrpSpPr>
              <p:nvPr/>
            </p:nvGrpSpPr>
            <p:grpSpPr bwMode="auto">
              <a:xfrm>
                <a:off x="2042" y="1756"/>
                <a:ext cx="761" cy="729"/>
                <a:chOff x="2133" y="1804"/>
                <a:chExt cx="761" cy="729"/>
              </a:xfrm>
            </p:grpSpPr>
            <p:sp>
              <p:nvSpPr>
                <p:cNvPr id="39979" name="Rectangle 11"/>
                <p:cNvSpPr>
                  <a:spLocks noChangeArrowheads="1"/>
                </p:cNvSpPr>
                <p:nvPr/>
              </p:nvSpPr>
              <p:spPr bwMode="auto">
                <a:xfrm>
                  <a:off x="2133" y="1804"/>
                  <a:ext cx="761" cy="7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/>
                </a:p>
              </p:txBody>
            </p:sp>
            <p:sp>
              <p:nvSpPr>
                <p:cNvPr id="39980" name="Freeform 12"/>
                <p:cNvSpPr>
                  <a:spLocks/>
                </p:cNvSpPr>
                <p:nvPr/>
              </p:nvSpPr>
              <p:spPr bwMode="auto">
                <a:xfrm>
                  <a:off x="2134" y="1804"/>
                  <a:ext cx="760" cy="728"/>
                </a:xfrm>
                <a:custGeom>
                  <a:avLst/>
                  <a:gdLst>
                    <a:gd name="T0" fmla="*/ 0 w 7400"/>
                    <a:gd name="T1" fmla="*/ 0 h 7084"/>
                    <a:gd name="T2" fmla="*/ 0 w 7400"/>
                    <a:gd name="T3" fmla="*/ 0 h 7084"/>
                    <a:gd name="T4" fmla="*/ 0 w 7400"/>
                    <a:gd name="T5" fmla="*/ 0 h 7084"/>
                    <a:gd name="T6" fmla="*/ 0 w 7400"/>
                    <a:gd name="T7" fmla="*/ 0 h 7084"/>
                    <a:gd name="T8" fmla="*/ 0 w 7400"/>
                    <a:gd name="T9" fmla="*/ 0 h 7084"/>
                    <a:gd name="T10" fmla="*/ 0 w 7400"/>
                    <a:gd name="T11" fmla="*/ 0 h 7084"/>
                    <a:gd name="T12" fmla="*/ 0 w 7400"/>
                    <a:gd name="T13" fmla="*/ 0 h 7084"/>
                    <a:gd name="T14" fmla="*/ 0 w 7400"/>
                    <a:gd name="T15" fmla="*/ 0 h 7084"/>
                    <a:gd name="T16" fmla="*/ 0 w 7400"/>
                    <a:gd name="T17" fmla="*/ 0 h 7084"/>
                    <a:gd name="T18" fmla="*/ 0 w 7400"/>
                    <a:gd name="T19" fmla="*/ 0 h 7084"/>
                    <a:gd name="T20" fmla="*/ 0 w 7400"/>
                    <a:gd name="T21" fmla="*/ 0 h 7084"/>
                    <a:gd name="T22" fmla="*/ 0 w 7400"/>
                    <a:gd name="T23" fmla="*/ 0 h 7084"/>
                    <a:gd name="T24" fmla="*/ 0 w 7400"/>
                    <a:gd name="T25" fmla="*/ 0 h 708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400"/>
                    <a:gd name="T40" fmla="*/ 0 h 7084"/>
                    <a:gd name="T41" fmla="*/ 7400 w 7400"/>
                    <a:gd name="T42" fmla="*/ 7084 h 708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400" h="7084">
                      <a:moveTo>
                        <a:pt x="134" y="6756"/>
                      </a:moveTo>
                      <a:cubicBezTo>
                        <a:pt x="0" y="6428"/>
                        <a:pt x="867" y="4788"/>
                        <a:pt x="1334" y="4001"/>
                      </a:cubicBezTo>
                      <a:cubicBezTo>
                        <a:pt x="1800" y="3214"/>
                        <a:pt x="2467" y="2624"/>
                        <a:pt x="2934" y="2034"/>
                      </a:cubicBezTo>
                      <a:cubicBezTo>
                        <a:pt x="3400" y="1443"/>
                        <a:pt x="3800" y="788"/>
                        <a:pt x="4134" y="460"/>
                      </a:cubicBezTo>
                      <a:cubicBezTo>
                        <a:pt x="4467" y="132"/>
                        <a:pt x="4667" y="132"/>
                        <a:pt x="4934" y="66"/>
                      </a:cubicBezTo>
                      <a:cubicBezTo>
                        <a:pt x="5200" y="0"/>
                        <a:pt x="5400" y="66"/>
                        <a:pt x="5734" y="66"/>
                      </a:cubicBezTo>
                      <a:cubicBezTo>
                        <a:pt x="6067" y="66"/>
                        <a:pt x="6667" y="0"/>
                        <a:pt x="6934" y="66"/>
                      </a:cubicBezTo>
                      <a:cubicBezTo>
                        <a:pt x="7200" y="132"/>
                        <a:pt x="7400" y="197"/>
                        <a:pt x="7334" y="460"/>
                      </a:cubicBezTo>
                      <a:cubicBezTo>
                        <a:pt x="7267" y="722"/>
                        <a:pt x="6934" y="1247"/>
                        <a:pt x="6534" y="1640"/>
                      </a:cubicBezTo>
                      <a:cubicBezTo>
                        <a:pt x="6134" y="2034"/>
                        <a:pt x="5400" y="2362"/>
                        <a:pt x="4934" y="2821"/>
                      </a:cubicBezTo>
                      <a:cubicBezTo>
                        <a:pt x="4467" y="3280"/>
                        <a:pt x="4200" y="3870"/>
                        <a:pt x="3734" y="4395"/>
                      </a:cubicBezTo>
                      <a:cubicBezTo>
                        <a:pt x="3267" y="4919"/>
                        <a:pt x="2734" y="5510"/>
                        <a:pt x="2134" y="5969"/>
                      </a:cubicBezTo>
                      <a:cubicBezTo>
                        <a:pt x="1534" y="6428"/>
                        <a:pt x="267" y="7084"/>
                        <a:pt x="134" y="6756"/>
                      </a:cubicBez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Rectangle 13"/>
                <p:cNvSpPr>
                  <a:spLocks noChangeArrowheads="1"/>
                </p:cNvSpPr>
                <p:nvPr/>
              </p:nvSpPr>
              <p:spPr bwMode="auto">
                <a:xfrm>
                  <a:off x="2133" y="1804"/>
                  <a:ext cx="761" cy="7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de-DE"/>
                </a:p>
              </p:txBody>
            </p:sp>
            <p:sp>
              <p:nvSpPr>
                <p:cNvPr id="39982" name="Freeform 14"/>
                <p:cNvSpPr>
                  <a:spLocks/>
                </p:cNvSpPr>
                <p:nvPr/>
              </p:nvSpPr>
              <p:spPr bwMode="auto">
                <a:xfrm>
                  <a:off x="2134" y="1804"/>
                  <a:ext cx="760" cy="728"/>
                </a:xfrm>
                <a:custGeom>
                  <a:avLst/>
                  <a:gdLst>
                    <a:gd name="T0" fmla="*/ 14 w 760"/>
                    <a:gd name="T1" fmla="*/ 694 h 728"/>
                    <a:gd name="T2" fmla="*/ 137 w 760"/>
                    <a:gd name="T3" fmla="*/ 411 h 728"/>
                    <a:gd name="T4" fmla="*/ 302 w 760"/>
                    <a:gd name="T5" fmla="*/ 209 h 728"/>
                    <a:gd name="T6" fmla="*/ 425 w 760"/>
                    <a:gd name="T7" fmla="*/ 47 h 728"/>
                    <a:gd name="T8" fmla="*/ 507 w 760"/>
                    <a:gd name="T9" fmla="*/ 7 h 728"/>
                    <a:gd name="T10" fmla="*/ 589 w 760"/>
                    <a:gd name="T11" fmla="*/ 7 h 728"/>
                    <a:gd name="T12" fmla="*/ 712 w 760"/>
                    <a:gd name="T13" fmla="*/ 7 h 728"/>
                    <a:gd name="T14" fmla="*/ 754 w 760"/>
                    <a:gd name="T15" fmla="*/ 47 h 728"/>
                    <a:gd name="T16" fmla="*/ 671 w 760"/>
                    <a:gd name="T17" fmla="*/ 168 h 728"/>
                    <a:gd name="T18" fmla="*/ 507 w 760"/>
                    <a:gd name="T19" fmla="*/ 290 h 728"/>
                    <a:gd name="T20" fmla="*/ 384 w 760"/>
                    <a:gd name="T21" fmla="*/ 451 h 728"/>
                    <a:gd name="T22" fmla="*/ 219 w 760"/>
                    <a:gd name="T23" fmla="*/ 613 h 728"/>
                    <a:gd name="T24" fmla="*/ 14 w 760"/>
                    <a:gd name="T25" fmla="*/ 694 h 72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60"/>
                    <a:gd name="T40" fmla="*/ 0 h 728"/>
                    <a:gd name="T41" fmla="*/ 760 w 760"/>
                    <a:gd name="T42" fmla="*/ 728 h 72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60" h="728">
                      <a:moveTo>
                        <a:pt x="14" y="694"/>
                      </a:moveTo>
                      <a:cubicBezTo>
                        <a:pt x="0" y="660"/>
                        <a:pt x="89" y="492"/>
                        <a:pt x="137" y="411"/>
                      </a:cubicBezTo>
                      <a:cubicBezTo>
                        <a:pt x="185" y="330"/>
                        <a:pt x="254" y="270"/>
                        <a:pt x="302" y="209"/>
                      </a:cubicBezTo>
                      <a:cubicBezTo>
                        <a:pt x="349" y="148"/>
                        <a:pt x="391" y="81"/>
                        <a:pt x="425" y="47"/>
                      </a:cubicBezTo>
                      <a:cubicBezTo>
                        <a:pt x="459" y="13"/>
                        <a:pt x="480" y="13"/>
                        <a:pt x="507" y="7"/>
                      </a:cubicBezTo>
                      <a:cubicBezTo>
                        <a:pt x="534" y="0"/>
                        <a:pt x="555" y="7"/>
                        <a:pt x="589" y="7"/>
                      </a:cubicBezTo>
                      <a:cubicBezTo>
                        <a:pt x="623" y="7"/>
                        <a:pt x="685" y="0"/>
                        <a:pt x="712" y="7"/>
                      </a:cubicBezTo>
                      <a:cubicBezTo>
                        <a:pt x="740" y="13"/>
                        <a:pt x="760" y="20"/>
                        <a:pt x="754" y="47"/>
                      </a:cubicBezTo>
                      <a:cubicBezTo>
                        <a:pt x="747" y="74"/>
                        <a:pt x="712" y="128"/>
                        <a:pt x="671" y="168"/>
                      </a:cubicBezTo>
                      <a:cubicBezTo>
                        <a:pt x="630" y="209"/>
                        <a:pt x="555" y="243"/>
                        <a:pt x="507" y="290"/>
                      </a:cubicBezTo>
                      <a:cubicBezTo>
                        <a:pt x="459" y="337"/>
                        <a:pt x="432" y="398"/>
                        <a:pt x="384" y="451"/>
                      </a:cubicBezTo>
                      <a:cubicBezTo>
                        <a:pt x="336" y="505"/>
                        <a:pt x="281" y="566"/>
                        <a:pt x="219" y="613"/>
                      </a:cubicBezTo>
                      <a:cubicBezTo>
                        <a:pt x="158" y="660"/>
                        <a:pt x="28" y="728"/>
                        <a:pt x="14" y="694"/>
                      </a:cubicBezTo>
                    </a:path>
                  </a:pathLst>
                </a:custGeom>
                <a:noFill/>
                <a:ln w="33338" cap="rnd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3" name="Freeform 15"/>
              <p:cNvSpPr>
                <a:spLocks/>
              </p:cNvSpPr>
              <p:nvPr/>
            </p:nvSpPr>
            <p:spPr bwMode="auto">
              <a:xfrm>
                <a:off x="1304" y="944"/>
                <a:ext cx="2430" cy="2248"/>
              </a:xfrm>
              <a:custGeom>
                <a:avLst/>
                <a:gdLst>
                  <a:gd name="T0" fmla="*/ 137 w 2430"/>
                  <a:gd name="T1" fmla="*/ 2234 h 2248"/>
                  <a:gd name="T2" fmla="*/ 13 w 2430"/>
                  <a:gd name="T3" fmla="*/ 1992 h 2248"/>
                  <a:gd name="T4" fmla="*/ 54 w 2430"/>
                  <a:gd name="T5" fmla="*/ 1830 h 2248"/>
                  <a:gd name="T6" fmla="*/ 219 w 2430"/>
                  <a:gd name="T7" fmla="*/ 1668 h 2248"/>
                  <a:gd name="T8" fmla="*/ 219 w 2430"/>
                  <a:gd name="T9" fmla="*/ 1547 h 2248"/>
                  <a:gd name="T10" fmla="*/ 383 w 2430"/>
                  <a:gd name="T11" fmla="*/ 1385 h 2248"/>
                  <a:gd name="T12" fmla="*/ 506 w 2430"/>
                  <a:gd name="T13" fmla="*/ 1263 h 2248"/>
                  <a:gd name="T14" fmla="*/ 712 w 2430"/>
                  <a:gd name="T15" fmla="*/ 1021 h 2248"/>
                  <a:gd name="T16" fmla="*/ 917 w 2430"/>
                  <a:gd name="T17" fmla="*/ 859 h 2248"/>
                  <a:gd name="T18" fmla="*/ 1082 w 2430"/>
                  <a:gd name="T19" fmla="*/ 576 h 2248"/>
                  <a:gd name="T20" fmla="*/ 1205 w 2430"/>
                  <a:gd name="T21" fmla="*/ 455 h 2248"/>
                  <a:gd name="T22" fmla="*/ 1287 w 2430"/>
                  <a:gd name="T23" fmla="*/ 333 h 2248"/>
                  <a:gd name="T24" fmla="*/ 1410 w 2430"/>
                  <a:gd name="T25" fmla="*/ 212 h 2248"/>
                  <a:gd name="T26" fmla="*/ 1616 w 2430"/>
                  <a:gd name="T27" fmla="*/ 131 h 2248"/>
                  <a:gd name="T28" fmla="*/ 1903 w 2430"/>
                  <a:gd name="T29" fmla="*/ 212 h 2248"/>
                  <a:gd name="T30" fmla="*/ 1862 w 2430"/>
                  <a:gd name="T31" fmla="*/ 50 h 2248"/>
                  <a:gd name="T32" fmla="*/ 2204 w 2430"/>
                  <a:gd name="T33" fmla="*/ 32 h 2248"/>
                  <a:gd name="T34" fmla="*/ 2335 w 2430"/>
                  <a:gd name="T35" fmla="*/ 40 h 2248"/>
                  <a:gd name="T36" fmla="*/ 2404 w 2430"/>
                  <a:gd name="T37" fmla="*/ 48 h 2248"/>
                  <a:gd name="T38" fmla="*/ 2397 w 2430"/>
                  <a:gd name="T39" fmla="*/ 328 h 2248"/>
                  <a:gd name="T40" fmla="*/ 2389 w 2430"/>
                  <a:gd name="T41" fmla="*/ 472 h 2248"/>
                  <a:gd name="T42" fmla="*/ 2150 w 2430"/>
                  <a:gd name="T43" fmla="*/ 495 h 2248"/>
                  <a:gd name="T44" fmla="*/ 2027 w 2430"/>
                  <a:gd name="T45" fmla="*/ 697 h 2248"/>
                  <a:gd name="T46" fmla="*/ 1945 w 2430"/>
                  <a:gd name="T47" fmla="*/ 819 h 2248"/>
                  <a:gd name="T48" fmla="*/ 1862 w 2430"/>
                  <a:gd name="T49" fmla="*/ 1061 h 2248"/>
                  <a:gd name="T50" fmla="*/ 1780 w 2430"/>
                  <a:gd name="T51" fmla="*/ 1183 h 2248"/>
                  <a:gd name="T52" fmla="*/ 1698 w 2430"/>
                  <a:gd name="T53" fmla="*/ 1344 h 2248"/>
                  <a:gd name="T54" fmla="*/ 1616 w 2430"/>
                  <a:gd name="T55" fmla="*/ 1385 h 2248"/>
                  <a:gd name="T56" fmla="*/ 1616 w 2430"/>
                  <a:gd name="T57" fmla="*/ 1183 h 2248"/>
                  <a:gd name="T58" fmla="*/ 1451 w 2430"/>
                  <a:gd name="T59" fmla="*/ 1263 h 2248"/>
                  <a:gd name="T60" fmla="*/ 1328 w 2430"/>
                  <a:gd name="T61" fmla="*/ 1425 h 2248"/>
                  <a:gd name="T62" fmla="*/ 1082 w 2430"/>
                  <a:gd name="T63" fmla="*/ 1668 h 2248"/>
                  <a:gd name="T64" fmla="*/ 917 w 2430"/>
                  <a:gd name="T65" fmla="*/ 1784 h 2248"/>
                  <a:gd name="T66" fmla="*/ 712 w 2430"/>
                  <a:gd name="T67" fmla="*/ 1951 h 2248"/>
                  <a:gd name="T68" fmla="*/ 571 w 2430"/>
                  <a:gd name="T69" fmla="*/ 1951 h 2248"/>
                  <a:gd name="T70" fmla="*/ 424 w 2430"/>
                  <a:gd name="T71" fmla="*/ 2072 h 2248"/>
                  <a:gd name="T72" fmla="*/ 137 w 2430"/>
                  <a:gd name="T73" fmla="*/ 2234 h 224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30"/>
                  <a:gd name="T112" fmla="*/ 0 h 2248"/>
                  <a:gd name="T113" fmla="*/ 2430 w 2430"/>
                  <a:gd name="T114" fmla="*/ 2248 h 224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30" h="2248">
                    <a:moveTo>
                      <a:pt x="137" y="2234"/>
                    </a:moveTo>
                    <a:cubicBezTo>
                      <a:pt x="68" y="2221"/>
                      <a:pt x="27" y="2059"/>
                      <a:pt x="13" y="1992"/>
                    </a:cubicBezTo>
                    <a:cubicBezTo>
                      <a:pt x="0" y="1924"/>
                      <a:pt x="20" y="1884"/>
                      <a:pt x="54" y="1830"/>
                    </a:cubicBezTo>
                    <a:cubicBezTo>
                      <a:pt x="89" y="1776"/>
                      <a:pt x="191" y="1715"/>
                      <a:pt x="219" y="1668"/>
                    </a:cubicBezTo>
                    <a:cubicBezTo>
                      <a:pt x="246" y="1621"/>
                      <a:pt x="191" y="1594"/>
                      <a:pt x="219" y="1547"/>
                    </a:cubicBezTo>
                    <a:cubicBezTo>
                      <a:pt x="246" y="1499"/>
                      <a:pt x="335" y="1432"/>
                      <a:pt x="383" y="1385"/>
                    </a:cubicBezTo>
                    <a:cubicBezTo>
                      <a:pt x="431" y="1338"/>
                      <a:pt x="452" y="1324"/>
                      <a:pt x="506" y="1263"/>
                    </a:cubicBezTo>
                    <a:cubicBezTo>
                      <a:pt x="561" y="1203"/>
                      <a:pt x="643" y="1088"/>
                      <a:pt x="712" y="1021"/>
                    </a:cubicBezTo>
                    <a:cubicBezTo>
                      <a:pt x="780" y="953"/>
                      <a:pt x="856" y="933"/>
                      <a:pt x="917" y="859"/>
                    </a:cubicBezTo>
                    <a:cubicBezTo>
                      <a:pt x="979" y="785"/>
                      <a:pt x="1034" y="643"/>
                      <a:pt x="1082" y="576"/>
                    </a:cubicBezTo>
                    <a:cubicBezTo>
                      <a:pt x="1130" y="508"/>
                      <a:pt x="1171" y="495"/>
                      <a:pt x="1205" y="455"/>
                    </a:cubicBezTo>
                    <a:cubicBezTo>
                      <a:pt x="1239" y="414"/>
                      <a:pt x="1253" y="374"/>
                      <a:pt x="1287" y="333"/>
                    </a:cubicBezTo>
                    <a:cubicBezTo>
                      <a:pt x="1321" y="293"/>
                      <a:pt x="1356" y="246"/>
                      <a:pt x="1410" y="212"/>
                    </a:cubicBezTo>
                    <a:cubicBezTo>
                      <a:pt x="1465" y="178"/>
                      <a:pt x="1534" y="131"/>
                      <a:pt x="1616" y="131"/>
                    </a:cubicBezTo>
                    <a:cubicBezTo>
                      <a:pt x="1698" y="131"/>
                      <a:pt x="1862" y="225"/>
                      <a:pt x="1903" y="212"/>
                    </a:cubicBezTo>
                    <a:cubicBezTo>
                      <a:pt x="1945" y="198"/>
                      <a:pt x="1812" y="80"/>
                      <a:pt x="1862" y="50"/>
                    </a:cubicBezTo>
                    <a:cubicBezTo>
                      <a:pt x="1913" y="20"/>
                      <a:pt x="2125" y="34"/>
                      <a:pt x="2204" y="32"/>
                    </a:cubicBezTo>
                    <a:cubicBezTo>
                      <a:pt x="2283" y="31"/>
                      <a:pt x="2302" y="37"/>
                      <a:pt x="2335" y="40"/>
                    </a:cubicBezTo>
                    <a:cubicBezTo>
                      <a:pt x="2368" y="42"/>
                      <a:pt x="2394" y="0"/>
                      <a:pt x="2404" y="48"/>
                    </a:cubicBezTo>
                    <a:cubicBezTo>
                      <a:pt x="2415" y="96"/>
                      <a:pt x="2399" y="257"/>
                      <a:pt x="2397" y="328"/>
                    </a:cubicBezTo>
                    <a:cubicBezTo>
                      <a:pt x="2394" y="399"/>
                      <a:pt x="2430" y="444"/>
                      <a:pt x="2389" y="472"/>
                    </a:cubicBezTo>
                    <a:cubicBezTo>
                      <a:pt x="2348" y="500"/>
                      <a:pt x="2210" y="458"/>
                      <a:pt x="2150" y="495"/>
                    </a:cubicBezTo>
                    <a:cubicBezTo>
                      <a:pt x="2090" y="532"/>
                      <a:pt x="2061" y="643"/>
                      <a:pt x="2027" y="697"/>
                    </a:cubicBezTo>
                    <a:cubicBezTo>
                      <a:pt x="1992" y="751"/>
                      <a:pt x="1972" y="758"/>
                      <a:pt x="1945" y="819"/>
                    </a:cubicBezTo>
                    <a:cubicBezTo>
                      <a:pt x="1917" y="879"/>
                      <a:pt x="1890" y="1001"/>
                      <a:pt x="1862" y="1061"/>
                    </a:cubicBezTo>
                    <a:cubicBezTo>
                      <a:pt x="1835" y="1122"/>
                      <a:pt x="1808" y="1135"/>
                      <a:pt x="1780" y="1183"/>
                    </a:cubicBezTo>
                    <a:cubicBezTo>
                      <a:pt x="1753" y="1230"/>
                      <a:pt x="1725" y="1311"/>
                      <a:pt x="1698" y="1344"/>
                    </a:cubicBezTo>
                    <a:cubicBezTo>
                      <a:pt x="1671" y="1378"/>
                      <a:pt x="1630" y="1412"/>
                      <a:pt x="1616" y="1385"/>
                    </a:cubicBezTo>
                    <a:cubicBezTo>
                      <a:pt x="1602" y="1358"/>
                      <a:pt x="1643" y="1203"/>
                      <a:pt x="1616" y="1183"/>
                    </a:cubicBezTo>
                    <a:cubicBezTo>
                      <a:pt x="1588" y="1162"/>
                      <a:pt x="1499" y="1223"/>
                      <a:pt x="1451" y="1263"/>
                    </a:cubicBezTo>
                    <a:cubicBezTo>
                      <a:pt x="1404" y="1304"/>
                      <a:pt x="1390" y="1358"/>
                      <a:pt x="1328" y="1425"/>
                    </a:cubicBezTo>
                    <a:cubicBezTo>
                      <a:pt x="1267" y="1493"/>
                      <a:pt x="1150" y="1608"/>
                      <a:pt x="1082" y="1668"/>
                    </a:cubicBezTo>
                    <a:cubicBezTo>
                      <a:pt x="1013" y="1728"/>
                      <a:pt x="979" y="1737"/>
                      <a:pt x="917" y="1784"/>
                    </a:cubicBezTo>
                    <a:cubicBezTo>
                      <a:pt x="856" y="1831"/>
                      <a:pt x="770" y="1923"/>
                      <a:pt x="712" y="1951"/>
                    </a:cubicBezTo>
                    <a:cubicBezTo>
                      <a:pt x="654" y="1979"/>
                      <a:pt x="618" y="1931"/>
                      <a:pt x="571" y="1951"/>
                    </a:cubicBezTo>
                    <a:cubicBezTo>
                      <a:pt x="523" y="1971"/>
                      <a:pt x="496" y="2025"/>
                      <a:pt x="424" y="2072"/>
                    </a:cubicBezTo>
                    <a:cubicBezTo>
                      <a:pt x="352" y="2120"/>
                      <a:pt x="205" y="2248"/>
                      <a:pt x="137" y="2234"/>
                    </a:cubicBezTo>
                  </a:path>
                </a:pathLst>
              </a:custGeom>
              <a:noFill/>
              <a:ln w="33338" cap="rnd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4" name="Freeform 16"/>
              <p:cNvSpPr>
                <a:spLocks/>
              </p:cNvSpPr>
              <p:nvPr/>
            </p:nvSpPr>
            <p:spPr bwMode="auto">
              <a:xfrm>
                <a:off x="1194" y="1159"/>
                <a:ext cx="1312" cy="1534"/>
              </a:xfrm>
              <a:custGeom>
                <a:avLst/>
                <a:gdLst>
                  <a:gd name="T0" fmla="*/ 1312 w 1312"/>
                  <a:gd name="T1" fmla="*/ 0 h 1534"/>
                  <a:gd name="T2" fmla="*/ 1151 w 1312"/>
                  <a:gd name="T3" fmla="*/ 118 h 1534"/>
                  <a:gd name="T4" fmla="*/ 1027 w 1312"/>
                  <a:gd name="T5" fmla="*/ 361 h 1534"/>
                  <a:gd name="T6" fmla="*/ 863 w 1312"/>
                  <a:gd name="T7" fmla="*/ 563 h 1534"/>
                  <a:gd name="T8" fmla="*/ 699 w 1312"/>
                  <a:gd name="T9" fmla="*/ 765 h 1534"/>
                  <a:gd name="T10" fmla="*/ 493 w 1312"/>
                  <a:gd name="T11" fmla="*/ 968 h 1534"/>
                  <a:gd name="T12" fmla="*/ 370 w 1312"/>
                  <a:gd name="T13" fmla="*/ 1088 h 1534"/>
                  <a:gd name="T14" fmla="*/ 164 w 1312"/>
                  <a:gd name="T15" fmla="*/ 1412 h 1534"/>
                  <a:gd name="T16" fmla="*/ 0 w 1312"/>
                  <a:gd name="T17" fmla="*/ 1534 h 15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12"/>
                  <a:gd name="T28" fmla="*/ 0 h 1534"/>
                  <a:gd name="T29" fmla="*/ 1312 w 1312"/>
                  <a:gd name="T30" fmla="*/ 1534 h 15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12" h="1534">
                    <a:moveTo>
                      <a:pt x="1312" y="0"/>
                    </a:moveTo>
                    <a:cubicBezTo>
                      <a:pt x="1286" y="21"/>
                      <a:pt x="1198" y="58"/>
                      <a:pt x="1151" y="118"/>
                    </a:cubicBezTo>
                    <a:cubicBezTo>
                      <a:pt x="1103" y="178"/>
                      <a:pt x="1075" y="286"/>
                      <a:pt x="1027" y="361"/>
                    </a:cubicBezTo>
                    <a:cubicBezTo>
                      <a:pt x="979" y="435"/>
                      <a:pt x="918" y="496"/>
                      <a:pt x="863" y="563"/>
                    </a:cubicBezTo>
                    <a:cubicBezTo>
                      <a:pt x="808" y="630"/>
                      <a:pt x="760" y="698"/>
                      <a:pt x="699" y="765"/>
                    </a:cubicBezTo>
                    <a:cubicBezTo>
                      <a:pt x="637" y="832"/>
                      <a:pt x="548" y="914"/>
                      <a:pt x="493" y="968"/>
                    </a:cubicBezTo>
                    <a:cubicBezTo>
                      <a:pt x="438" y="1022"/>
                      <a:pt x="425" y="1015"/>
                      <a:pt x="370" y="1088"/>
                    </a:cubicBezTo>
                    <a:cubicBezTo>
                      <a:pt x="315" y="1163"/>
                      <a:pt x="226" y="1338"/>
                      <a:pt x="164" y="1412"/>
                    </a:cubicBezTo>
                    <a:cubicBezTo>
                      <a:pt x="103" y="1487"/>
                      <a:pt x="51" y="1510"/>
                      <a:pt x="0" y="1534"/>
                    </a:cubicBezTo>
                  </a:path>
                </a:pathLst>
              </a:custGeom>
              <a:noFill/>
              <a:ln w="33338" cap="flat">
                <a:solidFill>
                  <a:srgbClr val="66FF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5" name="Freeform 17"/>
              <p:cNvSpPr>
                <a:spLocks/>
              </p:cNvSpPr>
              <p:nvPr/>
            </p:nvSpPr>
            <p:spPr bwMode="auto">
              <a:xfrm>
                <a:off x="1605" y="3212"/>
                <a:ext cx="1383" cy="755"/>
              </a:xfrm>
              <a:custGeom>
                <a:avLst/>
                <a:gdLst>
                  <a:gd name="T0" fmla="*/ 0 w 1383"/>
                  <a:gd name="T1" fmla="*/ 734 h 755"/>
                  <a:gd name="T2" fmla="*/ 658 w 1383"/>
                  <a:gd name="T3" fmla="*/ 88 h 755"/>
                  <a:gd name="T4" fmla="*/ 658 w 1383"/>
                  <a:gd name="T5" fmla="*/ 290 h 755"/>
                  <a:gd name="T6" fmla="*/ 699 w 1383"/>
                  <a:gd name="T7" fmla="*/ 452 h 755"/>
                  <a:gd name="T8" fmla="*/ 658 w 1383"/>
                  <a:gd name="T9" fmla="*/ 613 h 755"/>
                  <a:gd name="T10" fmla="*/ 616 w 1383"/>
                  <a:gd name="T11" fmla="*/ 694 h 755"/>
                  <a:gd name="T12" fmla="*/ 863 w 1383"/>
                  <a:gd name="T13" fmla="*/ 734 h 755"/>
                  <a:gd name="T14" fmla="*/ 986 w 1383"/>
                  <a:gd name="T15" fmla="*/ 573 h 755"/>
                  <a:gd name="T16" fmla="*/ 863 w 1383"/>
                  <a:gd name="T17" fmla="*/ 492 h 755"/>
                  <a:gd name="T18" fmla="*/ 863 w 1383"/>
                  <a:gd name="T19" fmla="*/ 411 h 755"/>
                  <a:gd name="T20" fmla="*/ 1027 w 1383"/>
                  <a:gd name="T21" fmla="*/ 128 h 755"/>
                  <a:gd name="T22" fmla="*/ 1233 w 1383"/>
                  <a:gd name="T23" fmla="*/ 7 h 755"/>
                  <a:gd name="T24" fmla="*/ 1233 w 1383"/>
                  <a:gd name="T25" fmla="*/ 88 h 755"/>
                  <a:gd name="T26" fmla="*/ 1151 w 1383"/>
                  <a:gd name="T27" fmla="*/ 169 h 755"/>
                  <a:gd name="T28" fmla="*/ 1315 w 1383"/>
                  <a:gd name="T29" fmla="*/ 290 h 755"/>
                  <a:gd name="T30" fmla="*/ 1356 w 1383"/>
                  <a:gd name="T31" fmla="*/ 411 h 755"/>
                  <a:gd name="T32" fmla="*/ 1151 w 1383"/>
                  <a:gd name="T33" fmla="*/ 411 h 755"/>
                  <a:gd name="T34" fmla="*/ 1068 w 1383"/>
                  <a:gd name="T35" fmla="*/ 573 h 755"/>
                  <a:gd name="T36" fmla="*/ 1151 w 1383"/>
                  <a:gd name="T37" fmla="*/ 694 h 7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83"/>
                  <a:gd name="T58" fmla="*/ 0 h 755"/>
                  <a:gd name="T59" fmla="*/ 1383 w 1383"/>
                  <a:gd name="T60" fmla="*/ 755 h 7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83" h="755">
                    <a:moveTo>
                      <a:pt x="0" y="734"/>
                    </a:moveTo>
                    <a:cubicBezTo>
                      <a:pt x="274" y="448"/>
                      <a:pt x="548" y="162"/>
                      <a:pt x="658" y="88"/>
                    </a:cubicBezTo>
                    <a:cubicBezTo>
                      <a:pt x="767" y="14"/>
                      <a:pt x="651" y="229"/>
                      <a:pt x="658" y="290"/>
                    </a:cubicBezTo>
                    <a:cubicBezTo>
                      <a:pt x="664" y="350"/>
                      <a:pt x="699" y="398"/>
                      <a:pt x="699" y="452"/>
                    </a:cubicBezTo>
                    <a:cubicBezTo>
                      <a:pt x="699" y="505"/>
                      <a:pt x="671" y="573"/>
                      <a:pt x="658" y="613"/>
                    </a:cubicBezTo>
                    <a:cubicBezTo>
                      <a:pt x="644" y="653"/>
                      <a:pt x="582" y="674"/>
                      <a:pt x="616" y="694"/>
                    </a:cubicBezTo>
                    <a:cubicBezTo>
                      <a:pt x="651" y="714"/>
                      <a:pt x="801" y="755"/>
                      <a:pt x="863" y="734"/>
                    </a:cubicBezTo>
                    <a:cubicBezTo>
                      <a:pt x="925" y="714"/>
                      <a:pt x="986" y="613"/>
                      <a:pt x="986" y="573"/>
                    </a:cubicBezTo>
                    <a:cubicBezTo>
                      <a:pt x="986" y="532"/>
                      <a:pt x="884" y="519"/>
                      <a:pt x="863" y="492"/>
                    </a:cubicBezTo>
                    <a:cubicBezTo>
                      <a:pt x="842" y="465"/>
                      <a:pt x="835" y="472"/>
                      <a:pt x="863" y="411"/>
                    </a:cubicBezTo>
                    <a:cubicBezTo>
                      <a:pt x="890" y="350"/>
                      <a:pt x="966" y="195"/>
                      <a:pt x="1027" y="128"/>
                    </a:cubicBezTo>
                    <a:cubicBezTo>
                      <a:pt x="1089" y="61"/>
                      <a:pt x="1198" y="14"/>
                      <a:pt x="1233" y="7"/>
                    </a:cubicBezTo>
                    <a:cubicBezTo>
                      <a:pt x="1267" y="0"/>
                      <a:pt x="1246" y="61"/>
                      <a:pt x="1233" y="88"/>
                    </a:cubicBezTo>
                    <a:cubicBezTo>
                      <a:pt x="1219" y="115"/>
                      <a:pt x="1137" y="135"/>
                      <a:pt x="1151" y="169"/>
                    </a:cubicBezTo>
                    <a:cubicBezTo>
                      <a:pt x="1164" y="202"/>
                      <a:pt x="1281" y="250"/>
                      <a:pt x="1315" y="290"/>
                    </a:cubicBezTo>
                    <a:cubicBezTo>
                      <a:pt x="1349" y="330"/>
                      <a:pt x="1383" y="391"/>
                      <a:pt x="1356" y="411"/>
                    </a:cubicBezTo>
                    <a:cubicBezTo>
                      <a:pt x="1329" y="431"/>
                      <a:pt x="1198" y="384"/>
                      <a:pt x="1151" y="411"/>
                    </a:cubicBezTo>
                    <a:cubicBezTo>
                      <a:pt x="1103" y="438"/>
                      <a:pt x="1068" y="525"/>
                      <a:pt x="1068" y="573"/>
                    </a:cubicBezTo>
                    <a:cubicBezTo>
                      <a:pt x="1068" y="620"/>
                      <a:pt x="1110" y="657"/>
                      <a:pt x="1151" y="694"/>
                    </a:cubicBezTo>
                  </a:path>
                </a:pathLst>
              </a:custGeom>
              <a:noFill/>
              <a:ln w="33338" cap="flat">
                <a:solidFill>
                  <a:srgbClr val="3333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6" name="Freeform 18"/>
              <p:cNvSpPr>
                <a:spLocks/>
              </p:cNvSpPr>
              <p:nvPr/>
            </p:nvSpPr>
            <p:spPr bwMode="auto">
              <a:xfrm>
                <a:off x="1276" y="1190"/>
                <a:ext cx="658" cy="1192"/>
              </a:xfrm>
              <a:custGeom>
                <a:avLst/>
                <a:gdLst>
                  <a:gd name="T0" fmla="*/ 658 w 658"/>
                  <a:gd name="T1" fmla="*/ 0 h 1192"/>
                  <a:gd name="T2" fmla="*/ 534 w 658"/>
                  <a:gd name="T3" fmla="*/ 123 h 1192"/>
                  <a:gd name="T4" fmla="*/ 493 w 658"/>
                  <a:gd name="T5" fmla="*/ 288 h 1192"/>
                  <a:gd name="T6" fmla="*/ 370 w 658"/>
                  <a:gd name="T7" fmla="*/ 411 h 1192"/>
                  <a:gd name="T8" fmla="*/ 247 w 658"/>
                  <a:gd name="T9" fmla="*/ 493 h 1192"/>
                  <a:gd name="T10" fmla="*/ 165 w 658"/>
                  <a:gd name="T11" fmla="*/ 534 h 1192"/>
                  <a:gd name="T12" fmla="*/ 247 w 658"/>
                  <a:gd name="T13" fmla="*/ 781 h 1192"/>
                  <a:gd name="T14" fmla="*/ 206 w 658"/>
                  <a:gd name="T15" fmla="*/ 904 h 1192"/>
                  <a:gd name="T16" fmla="*/ 165 w 658"/>
                  <a:gd name="T17" fmla="*/ 945 h 1192"/>
                  <a:gd name="T18" fmla="*/ 82 w 658"/>
                  <a:gd name="T19" fmla="*/ 1069 h 1192"/>
                  <a:gd name="T20" fmla="*/ 0 w 658"/>
                  <a:gd name="T21" fmla="*/ 1192 h 11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8"/>
                  <a:gd name="T34" fmla="*/ 0 h 1192"/>
                  <a:gd name="T35" fmla="*/ 658 w 658"/>
                  <a:gd name="T36" fmla="*/ 1192 h 119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8" h="1192">
                    <a:moveTo>
                      <a:pt x="658" y="0"/>
                    </a:moveTo>
                    <a:cubicBezTo>
                      <a:pt x="610" y="38"/>
                      <a:pt x="562" y="75"/>
                      <a:pt x="534" y="123"/>
                    </a:cubicBezTo>
                    <a:cubicBezTo>
                      <a:pt x="507" y="171"/>
                      <a:pt x="521" y="240"/>
                      <a:pt x="493" y="288"/>
                    </a:cubicBezTo>
                    <a:cubicBezTo>
                      <a:pt x="466" y="336"/>
                      <a:pt x="411" y="377"/>
                      <a:pt x="370" y="411"/>
                    </a:cubicBezTo>
                    <a:cubicBezTo>
                      <a:pt x="329" y="445"/>
                      <a:pt x="281" y="473"/>
                      <a:pt x="247" y="493"/>
                    </a:cubicBezTo>
                    <a:cubicBezTo>
                      <a:pt x="212" y="514"/>
                      <a:pt x="165" y="486"/>
                      <a:pt x="165" y="534"/>
                    </a:cubicBezTo>
                    <a:cubicBezTo>
                      <a:pt x="165" y="582"/>
                      <a:pt x="240" y="719"/>
                      <a:pt x="247" y="781"/>
                    </a:cubicBezTo>
                    <a:cubicBezTo>
                      <a:pt x="254" y="842"/>
                      <a:pt x="219" y="877"/>
                      <a:pt x="206" y="904"/>
                    </a:cubicBezTo>
                    <a:cubicBezTo>
                      <a:pt x="192" y="932"/>
                      <a:pt x="185" y="918"/>
                      <a:pt x="165" y="945"/>
                    </a:cubicBezTo>
                    <a:cubicBezTo>
                      <a:pt x="144" y="973"/>
                      <a:pt x="110" y="1027"/>
                      <a:pt x="82" y="1069"/>
                    </a:cubicBezTo>
                    <a:cubicBezTo>
                      <a:pt x="55" y="1110"/>
                      <a:pt x="28" y="1151"/>
                      <a:pt x="0" y="1192"/>
                    </a:cubicBezTo>
                  </a:path>
                </a:pathLst>
              </a:custGeom>
              <a:noFill/>
              <a:ln w="33338" cap="flat">
                <a:solidFill>
                  <a:srgbClr val="00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7" name="Freeform 19"/>
              <p:cNvSpPr>
                <a:spLocks/>
              </p:cNvSpPr>
              <p:nvPr/>
            </p:nvSpPr>
            <p:spPr bwMode="auto">
              <a:xfrm>
                <a:off x="1153" y="1860"/>
                <a:ext cx="2209" cy="1534"/>
              </a:xfrm>
              <a:custGeom>
                <a:avLst/>
                <a:gdLst>
                  <a:gd name="T0" fmla="*/ 0 w 2209"/>
                  <a:gd name="T1" fmla="*/ 1520 h 1534"/>
                  <a:gd name="T2" fmla="*/ 205 w 2209"/>
                  <a:gd name="T3" fmla="*/ 1480 h 1534"/>
                  <a:gd name="T4" fmla="*/ 657 w 2209"/>
                  <a:gd name="T5" fmla="*/ 1196 h 1534"/>
                  <a:gd name="T6" fmla="*/ 863 w 2209"/>
                  <a:gd name="T7" fmla="*/ 1156 h 1534"/>
                  <a:gd name="T8" fmla="*/ 1068 w 2209"/>
                  <a:gd name="T9" fmla="*/ 994 h 1534"/>
                  <a:gd name="T10" fmla="*/ 1356 w 2209"/>
                  <a:gd name="T11" fmla="*/ 711 h 1534"/>
                  <a:gd name="T12" fmla="*/ 1479 w 2209"/>
                  <a:gd name="T13" fmla="*/ 630 h 1534"/>
                  <a:gd name="T14" fmla="*/ 1520 w 2209"/>
                  <a:gd name="T15" fmla="*/ 671 h 1534"/>
                  <a:gd name="T16" fmla="*/ 1397 w 2209"/>
                  <a:gd name="T17" fmla="*/ 873 h 1534"/>
                  <a:gd name="T18" fmla="*/ 1438 w 2209"/>
                  <a:gd name="T19" fmla="*/ 954 h 1534"/>
                  <a:gd name="T20" fmla="*/ 1520 w 2209"/>
                  <a:gd name="T21" fmla="*/ 914 h 1534"/>
                  <a:gd name="T22" fmla="*/ 1644 w 2209"/>
                  <a:gd name="T23" fmla="*/ 752 h 1534"/>
                  <a:gd name="T24" fmla="*/ 1972 w 2209"/>
                  <a:gd name="T25" fmla="*/ 429 h 1534"/>
                  <a:gd name="T26" fmla="*/ 2096 w 2209"/>
                  <a:gd name="T27" fmla="*/ 145 h 1534"/>
                  <a:gd name="T28" fmla="*/ 2178 w 2209"/>
                  <a:gd name="T29" fmla="*/ 64 h 1534"/>
                  <a:gd name="T30" fmla="*/ 2193 w 2209"/>
                  <a:gd name="T31" fmla="*/ 39 h 1534"/>
                  <a:gd name="T32" fmla="*/ 2193 w 2209"/>
                  <a:gd name="T33" fmla="*/ 31 h 1534"/>
                  <a:gd name="T34" fmla="*/ 2201 w 2209"/>
                  <a:gd name="T35" fmla="*/ 8 h 1534"/>
                  <a:gd name="T36" fmla="*/ 2201 w 2209"/>
                  <a:gd name="T37" fmla="*/ 0 h 1534"/>
                  <a:gd name="T38" fmla="*/ 2209 w 2209"/>
                  <a:gd name="T39" fmla="*/ 0 h 1534"/>
                  <a:gd name="T40" fmla="*/ 2209 w 2209"/>
                  <a:gd name="T41" fmla="*/ 0 h 15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09"/>
                  <a:gd name="T64" fmla="*/ 0 h 1534"/>
                  <a:gd name="T65" fmla="*/ 2209 w 2209"/>
                  <a:gd name="T66" fmla="*/ 1534 h 15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09" h="1534">
                    <a:moveTo>
                      <a:pt x="0" y="1520"/>
                    </a:moveTo>
                    <a:cubicBezTo>
                      <a:pt x="48" y="1527"/>
                      <a:pt x="96" y="1534"/>
                      <a:pt x="205" y="1480"/>
                    </a:cubicBezTo>
                    <a:cubicBezTo>
                      <a:pt x="315" y="1426"/>
                      <a:pt x="548" y="1250"/>
                      <a:pt x="657" y="1196"/>
                    </a:cubicBezTo>
                    <a:cubicBezTo>
                      <a:pt x="767" y="1143"/>
                      <a:pt x="794" y="1190"/>
                      <a:pt x="863" y="1156"/>
                    </a:cubicBezTo>
                    <a:cubicBezTo>
                      <a:pt x="931" y="1123"/>
                      <a:pt x="986" y="1069"/>
                      <a:pt x="1068" y="994"/>
                    </a:cubicBezTo>
                    <a:cubicBezTo>
                      <a:pt x="1150" y="920"/>
                      <a:pt x="1287" y="772"/>
                      <a:pt x="1356" y="711"/>
                    </a:cubicBezTo>
                    <a:cubicBezTo>
                      <a:pt x="1424" y="651"/>
                      <a:pt x="1452" y="637"/>
                      <a:pt x="1479" y="630"/>
                    </a:cubicBezTo>
                    <a:cubicBezTo>
                      <a:pt x="1507" y="624"/>
                      <a:pt x="1534" y="630"/>
                      <a:pt x="1520" y="671"/>
                    </a:cubicBezTo>
                    <a:cubicBezTo>
                      <a:pt x="1507" y="711"/>
                      <a:pt x="1411" y="826"/>
                      <a:pt x="1397" y="873"/>
                    </a:cubicBezTo>
                    <a:cubicBezTo>
                      <a:pt x="1383" y="920"/>
                      <a:pt x="1418" y="947"/>
                      <a:pt x="1438" y="954"/>
                    </a:cubicBezTo>
                    <a:cubicBezTo>
                      <a:pt x="1459" y="961"/>
                      <a:pt x="1486" y="947"/>
                      <a:pt x="1520" y="914"/>
                    </a:cubicBezTo>
                    <a:cubicBezTo>
                      <a:pt x="1555" y="880"/>
                      <a:pt x="1568" y="833"/>
                      <a:pt x="1644" y="752"/>
                    </a:cubicBezTo>
                    <a:cubicBezTo>
                      <a:pt x="1719" y="671"/>
                      <a:pt x="1897" y="529"/>
                      <a:pt x="1972" y="429"/>
                    </a:cubicBezTo>
                    <a:cubicBezTo>
                      <a:pt x="2048" y="327"/>
                      <a:pt x="2061" y="206"/>
                      <a:pt x="2096" y="145"/>
                    </a:cubicBezTo>
                    <a:cubicBezTo>
                      <a:pt x="2130" y="84"/>
                      <a:pt x="2161" y="82"/>
                      <a:pt x="2178" y="64"/>
                    </a:cubicBezTo>
                    <a:cubicBezTo>
                      <a:pt x="2194" y="46"/>
                      <a:pt x="2191" y="44"/>
                      <a:pt x="2193" y="39"/>
                    </a:cubicBezTo>
                    <a:cubicBezTo>
                      <a:pt x="2196" y="34"/>
                      <a:pt x="2192" y="36"/>
                      <a:pt x="2193" y="31"/>
                    </a:cubicBezTo>
                    <a:cubicBezTo>
                      <a:pt x="2194" y="26"/>
                      <a:pt x="2200" y="13"/>
                      <a:pt x="2201" y="8"/>
                    </a:cubicBezTo>
                    <a:cubicBezTo>
                      <a:pt x="2202" y="3"/>
                      <a:pt x="2200" y="1"/>
                      <a:pt x="2201" y="0"/>
                    </a:cubicBezTo>
                    <a:cubicBezTo>
                      <a:pt x="2202" y="0"/>
                      <a:pt x="2208" y="0"/>
                      <a:pt x="2209" y="0"/>
                    </a:cubicBezTo>
                    <a:cubicBezTo>
                      <a:pt x="2209" y="0"/>
                      <a:pt x="2209" y="0"/>
                      <a:pt x="2209" y="0"/>
                    </a:cubicBezTo>
                  </a:path>
                </a:pathLst>
              </a:custGeom>
              <a:noFill/>
              <a:ln w="33338" cap="flat">
                <a:solidFill>
                  <a:srgbClr val="66FF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8" name="Freeform 20"/>
              <p:cNvSpPr>
                <a:spLocks/>
              </p:cNvSpPr>
              <p:nvPr/>
            </p:nvSpPr>
            <p:spPr bwMode="auto">
              <a:xfrm>
                <a:off x="1153" y="2857"/>
                <a:ext cx="2098" cy="699"/>
              </a:xfrm>
              <a:custGeom>
                <a:avLst/>
                <a:gdLst>
                  <a:gd name="T0" fmla="*/ 0 w 2098"/>
                  <a:gd name="T1" fmla="*/ 604 h 699"/>
                  <a:gd name="T2" fmla="*/ 288 w 2098"/>
                  <a:gd name="T3" fmla="*/ 523 h 699"/>
                  <a:gd name="T4" fmla="*/ 534 w 2098"/>
                  <a:gd name="T5" fmla="*/ 402 h 699"/>
                  <a:gd name="T6" fmla="*/ 699 w 2098"/>
                  <a:gd name="T7" fmla="*/ 362 h 699"/>
                  <a:gd name="T8" fmla="*/ 904 w 2098"/>
                  <a:gd name="T9" fmla="*/ 241 h 699"/>
                  <a:gd name="T10" fmla="*/ 986 w 2098"/>
                  <a:gd name="T11" fmla="*/ 281 h 699"/>
                  <a:gd name="T12" fmla="*/ 1192 w 2098"/>
                  <a:gd name="T13" fmla="*/ 159 h 699"/>
                  <a:gd name="T14" fmla="*/ 1274 w 2098"/>
                  <a:gd name="T15" fmla="*/ 200 h 699"/>
                  <a:gd name="T16" fmla="*/ 1397 w 2098"/>
                  <a:gd name="T17" fmla="*/ 159 h 699"/>
                  <a:gd name="T18" fmla="*/ 1356 w 2098"/>
                  <a:gd name="T19" fmla="*/ 241 h 699"/>
                  <a:gd name="T20" fmla="*/ 1233 w 2098"/>
                  <a:gd name="T21" fmla="*/ 685 h 699"/>
                  <a:gd name="T22" fmla="*/ 1479 w 2098"/>
                  <a:gd name="T23" fmla="*/ 321 h 699"/>
                  <a:gd name="T24" fmla="*/ 1808 w 2098"/>
                  <a:gd name="T25" fmla="*/ 79 h 699"/>
                  <a:gd name="T26" fmla="*/ 2054 w 2098"/>
                  <a:gd name="T27" fmla="*/ 38 h 699"/>
                  <a:gd name="T28" fmla="*/ 2047 w 2098"/>
                  <a:gd name="T29" fmla="*/ 28 h 699"/>
                  <a:gd name="T30" fmla="*/ 2031 w 2098"/>
                  <a:gd name="T31" fmla="*/ 13 h 699"/>
                  <a:gd name="T32" fmla="*/ 2016 w 2098"/>
                  <a:gd name="T33" fmla="*/ 5 h 699"/>
                  <a:gd name="T34" fmla="*/ 2085 w 2098"/>
                  <a:gd name="T35" fmla="*/ 44 h 699"/>
                  <a:gd name="T36" fmla="*/ 2093 w 2098"/>
                  <a:gd name="T37" fmla="*/ 44 h 699"/>
                  <a:gd name="T38" fmla="*/ 2093 w 2098"/>
                  <a:gd name="T39" fmla="*/ 28 h 699"/>
                  <a:gd name="T40" fmla="*/ 2085 w 2098"/>
                  <a:gd name="T41" fmla="*/ 13 h 699"/>
                  <a:gd name="T42" fmla="*/ 2078 w 2098"/>
                  <a:gd name="T43" fmla="*/ 20 h 699"/>
                  <a:gd name="T44" fmla="*/ 2085 w 2098"/>
                  <a:gd name="T45" fmla="*/ 28 h 699"/>
                  <a:gd name="T46" fmla="*/ 2078 w 2098"/>
                  <a:gd name="T47" fmla="*/ 20 h 6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098"/>
                  <a:gd name="T73" fmla="*/ 0 h 699"/>
                  <a:gd name="T74" fmla="*/ 2098 w 2098"/>
                  <a:gd name="T75" fmla="*/ 699 h 69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098" h="699">
                    <a:moveTo>
                      <a:pt x="0" y="604"/>
                    </a:moveTo>
                    <a:cubicBezTo>
                      <a:pt x="99" y="580"/>
                      <a:pt x="199" y="557"/>
                      <a:pt x="288" y="523"/>
                    </a:cubicBezTo>
                    <a:cubicBezTo>
                      <a:pt x="377" y="490"/>
                      <a:pt x="466" y="429"/>
                      <a:pt x="534" y="402"/>
                    </a:cubicBezTo>
                    <a:cubicBezTo>
                      <a:pt x="603" y="375"/>
                      <a:pt x="637" y="389"/>
                      <a:pt x="699" y="362"/>
                    </a:cubicBezTo>
                    <a:cubicBezTo>
                      <a:pt x="760" y="335"/>
                      <a:pt x="856" y="254"/>
                      <a:pt x="904" y="241"/>
                    </a:cubicBezTo>
                    <a:cubicBezTo>
                      <a:pt x="952" y="227"/>
                      <a:pt x="938" y="294"/>
                      <a:pt x="986" y="281"/>
                    </a:cubicBezTo>
                    <a:cubicBezTo>
                      <a:pt x="1034" y="267"/>
                      <a:pt x="1144" y="173"/>
                      <a:pt x="1192" y="159"/>
                    </a:cubicBezTo>
                    <a:cubicBezTo>
                      <a:pt x="1239" y="146"/>
                      <a:pt x="1239" y="200"/>
                      <a:pt x="1274" y="200"/>
                    </a:cubicBezTo>
                    <a:cubicBezTo>
                      <a:pt x="1308" y="200"/>
                      <a:pt x="1383" y="153"/>
                      <a:pt x="1397" y="159"/>
                    </a:cubicBezTo>
                    <a:cubicBezTo>
                      <a:pt x="1411" y="166"/>
                      <a:pt x="1383" y="153"/>
                      <a:pt x="1356" y="241"/>
                    </a:cubicBezTo>
                    <a:cubicBezTo>
                      <a:pt x="1329" y="328"/>
                      <a:pt x="1212" y="672"/>
                      <a:pt x="1233" y="685"/>
                    </a:cubicBezTo>
                    <a:cubicBezTo>
                      <a:pt x="1253" y="699"/>
                      <a:pt x="1383" y="422"/>
                      <a:pt x="1479" y="321"/>
                    </a:cubicBezTo>
                    <a:cubicBezTo>
                      <a:pt x="1575" y="220"/>
                      <a:pt x="1712" y="126"/>
                      <a:pt x="1808" y="79"/>
                    </a:cubicBezTo>
                    <a:cubicBezTo>
                      <a:pt x="1904" y="32"/>
                      <a:pt x="2015" y="47"/>
                      <a:pt x="2054" y="38"/>
                    </a:cubicBezTo>
                    <a:cubicBezTo>
                      <a:pt x="2094" y="30"/>
                      <a:pt x="2050" y="33"/>
                      <a:pt x="2047" y="28"/>
                    </a:cubicBezTo>
                    <a:cubicBezTo>
                      <a:pt x="2043" y="24"/>
                      <a:pt x="2037" y="16"/>
                      <a:pt x="2031" y="13"/>
                    </a:cubicBezTo>
                    <a:cubicBezTo>
                      <a:pt x="2026" y="9"/>
                      <a:pt x="2007" y="0"/>
                      <a:pt x="2016" y="5"/>
                    </a:cubicBezTo>
                    <a:cubicBezTo>
                      <a:pt x="2024" y="10"/>
                      <a:pt x="2072" y="38"/>
                      <a:pt x="2085" y="44"/>
                    </a:cubicBezTo>
                    <a:cubicBezTo>
                      <a:pt x="2098" y="50"/>
                      <a:pt x="2092" y="46"/>
                      <a:pt x="2093" y="44"/>
                    </a:cubicBezTo>
                    <a:cubicBezTo>
                      <a:pt x="2094" y="41"/>
                      <a:pt x="2094" y="33"/>
                      <a:pt x="2093" y="28"/>
                    </a:cubicBezTo>
                    <a:cubicBezTo>
                      <a:pt x="2092" y="23"/>
                      <a:pt x="2088" y="15"/>
                      <a:pt x="2085" y="13"/>
                    </a:cubicBezTo>
                    <a:cubicBezTo>
                      <a:pt x="2083" y="11"/>
                      <a:pt x="2078" y="18"/>
                      <a:pt x="2078" y="20"/>
                    </a:cubicBezTo>
                    <a:cubicBezTo>
                      <a:pt x="2078" y="23"/>
                      <a:pt x="2085" y="28"/>
                      <a:pt x="2085" y="28"/>
                    </a:cubicBezTo>
                    <a:cubicBezTo>
                      <a:pt x="2085" y="28"/>
                      <a:pt x="2079" y="22"/>
                      <a:pt x="2078" y="20"/>
                    </a:cubicBezTo>
                  </a:path>
                </a:pathLst>
              </a:custGeom>
              <a:noFill/>
              <a:ln w="33338" cap="flat">
                <a:solidFill>
                  <a:srgbClr val="00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70" name="Text Box 21"/>
            <p:cNvSpPr txBox="1">
              <a:spLocks noChangeArrowheads="1"/>
            </p:cNvSpPr>
            <p:nvPr/>
          </p:nvSpPr>
          <p:spPr bwMode="auto">
            <a:xfrm>
              <a:off x="3117" y="649"/>
              <a:ext cx="1180" cy="7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CH" sz="1800">
                  <a:latin typeface="Arial" charset="0"/>
                </a:rPr>
                <a:t>Isolines:</a:t>
              </a:r>
              <a:r>
                <a:rPr lang="de-CH" sz="1800" b="1">
                  <a:latin typeface="Arial" charset="0"/>
                </a:rPr>
                <a:t> Radar </a:t>
              </a:r>
              <a:br>
                <a:rPr lang="de-CH" sz="1800" b="1">
                  <a:latin typeface="Arial" charset="0"/>
                </a:rPr>
              </a:br>
              <a:r>
                <a:rPr lang="de-CH" sz="1800" b="1">
                  <a:latin typeface="Arial" charset="0"/>
                </a:rPr>
                <a:t>Accumulation </a:t>
              </a:r>
              <a:br>
                <a:rPr lang="de-CH" sz="1800" b="1">
                  <a:latin typeface="Arial" charset="0"/>
                </a:rPr>
              </a:br>
              <a:r>
                <a:rPr lang="de-CH" sz="1800">
                  <a:latin typeface="Arial" charset="0"/>
                </a:rPr>
                <a:t>4 most intense </a:t>
              </a:r>
              <a:br>
                <a:rPr lang="de-CH" sz="1800">
                  <a:latin typeface="Arial" charset="0"/>
                </a:rPr>
              </a:br>
              <a:r>
                <a:rPr lang="de-CH" sz="1800">
                  <a:latin typeface="Arial" charset="0"/>
                </a:rPr>
                <a:t>hours</a:t>
              </a:r>
            </a:p>
          </p:txBody>
        </p:sp>
      </p:grpSp>
      <p:sp>
        <p:nvSpPr>
          <p:cNvPr id="454678" name="Text Box 22"/>
          <p:cNvSpPr txBox="1">
            <a:spLocks noChangeArrowheads="1"/>
          </p:cNvSpPr>
          <p:nvPr/>
        </p:nvSpPr>
        <p:spPr bwMode="auto">
          <a:xfrm rot="-2896414">
            <a:off x="2788444" y="3075781"/>
            <a:ext cx="757238" cy="2444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30305"/>
                </a:solidFill>
                <a:latin typeface="Arial" charset="0"/>
              </a:rPr>
              <a:t>100 mm</a:t>
            </a:r>
          </a:p>
        </p:txBody>
      </p:sp>
      <p:grpSp>
        <p:nvGrpSpPr>
          <p:cNvPr id="454679" name="Group 23"/>
          <p:cNvGrpSpPr>
            <a:grpSpLocks/>
          </p:cNvGrpSpPr>
          <p:nvPr/>
        </p:nvGrpSpPr>
        <p:grpSpPr bwMode="auto">
          <a:xfrm>
            <a:off x="2886075" y="1219200"/>
            <a:ext cx="5865813" cy="2630488"/>
            <a:chOff x="1818" y="649"/>
            <a:chExt cx="3695" cy="1657"/>
          </a:xfrm>
        </p:grpSpPr>
        <p:grpSp>
          <p:nvGrpSpPr>
            <p:cNvPr id="39949" name="Group 24"/>
            <p:cNvGrpSpPr>
              <a:grpSpLocks/>
            </p:cNvGrpSpPr>
            <p:nvPr/>
          </p:nvGrpSpPr>
          <p:grpSpPr bwMode="auto">
            <a:xfrm>
              <a:off x="4342" y="649"/>
              <a:ext cx="1171" cy="412"/>
              <a:chOff x="186" y="3431"/>
              <a:chExt cx="1171" cy="412"/>
            </a:xfrm>
          </p:grpSpPr>
          <p:sp>
            <p:nvSpPr>
              <p:cNvPr id="39967" name="Text Box 25"/>
              <p:cNvSpPr txBox="1">
                <a:spLocks noChangeArrowheads="1"/>
              </p:cNvSpPr>
              <p:nvPr/>
            </p:nvSpPr>
            <p:spPr bwMode="auto">
              <a:xfrm>
                <a:off x="186" y="3431"/>
                <a:ext cx="1171" cy="412"/>
              </a:xfrm>
              <a:prstGeom prst="rect">
                <a:avLst/>
              </a:prstGeom>
              <a:solidFill>
                <a:schemeClr val="bg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800">
                    <a:latin typeface="Arial" charset="0"/>
                  </a:rPr>
                  <a:t>       debris flow</a:t>
                </a:r>
                <a:br>
                  <a:rPr lang="fr-FR" sz="1800">
                    <a:latin typeface="Arial" charset="0"/>
                  </a:rPr>
                </a:br>
                <a:r>
                  <a:rPr lang="fr-FR" sz="1800">
                    <a:latin typeface="Arial" charset="0"/>
                  </a:rPr>
                  <a:t>      </a:t>
                </a:r>
                <a:r>
                  <a:rPr lang="fr-FR" sz="1600">
                    <a:latin typeface="Arial" charset="0"/>
                  </a:rPr>
                  <a:t> </a:t>
                </a:r>
                <a:r>
                  <a:rPr lang="fr-FR" sz="1600" i="1">
                    <a:latin typeface="Arial" charset="0"/>
                  </a:rPr>
                  <a:t>(Canton TI)</a:t>
                </a:r>
              </a:p>
            </p:txBody>
          </p:sp>
          <p:sp>
            <p:nvSpPr>
              <p:cNvPr id="39968" name="AutoShape 26"/>
              <p:cNvSpPr>
                <a:spLocks noChangeArrowheads="1"/>
              </p:cNvSpPr>
              <p:nvPr/>
            </p:nvSpPr>
            <p:spPr bwMode="auto">
              <a:xfrm>
                <a:off x="275" y="3540"/>
                <a:ext cx="116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</p:grpSp>
        <p:grpSp>
          <p:nvGrpSpPr>
            <p:cNvPr id="39950" name="Group 27"/>
            <p:cNvGrpSpPr>
              <a:grpSpLocks/>
            </p:cNvGrpSpPr>
            <p:nvPr/>
          </p:nvGrpSpPr>
          <p:grpSpPr bwMode="auto">
            <a:xfrm>
              <a:off x="1818" y="1645"/>
              <a:ext cx="702" cy="661"/>
              <a:chOff x="1263" y="1714"/>
              <a:chExt cx="702" cy="661"/>
            </a:xfrm>
          </p:grpSpPr>
          <p:sp>
            <p:nvSpPr>
              <p:cNvPr id="39951" name="AutoShape 28"/>
              <p:cNvSpPr>
                <a:spLocks noChangeArrowheads="1"/>
              </p:cNvSpPr>
              <p:nvPr/>
            </p:nvSpPr>
            <p:spPr bwMode="auto">
              <a:xfrm>
                <a:off x="1766" y="1876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2" name="AutoShape 29"/>
              <p:cNvSpPr>
                <a:spLocks noChangeArrowheads="1"/>
              </p:cNvSpPr>
              <p:nvPr/>
            </p:nvSpPr>
            <p:spPr bwMode="auto">
              <a:xfrm>
                <a:off x="1701" y="1797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3" name="AutoShape 30"/>
              <p:cNvSpPr>
                <a:spLocks noChangeArrowheads="1"/>
              </p:cNvSpPr>
              <p:nvPr/>
            </p:nvSpPr>
            <p:spPr bwMode="auto">
              <a:xfrm>
                <a:off x="1701" y="1760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4" name="AutoShape 31"/>
              <p:cNvSpPr>
                <a:spLocks noChangeArrowheads="1"/>
              </p:cNvSpPr>
              <p:nvPr/>
            </p:nvSpPr>
            <p:spPr bwMode="auto">
              <a:xfrm>
                <a:off x="1697" y="1714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5" name="AutoShape 32"/>
              <p:cNvSpPr>
                <a:spLocks noChangeArrowheads="1"/>
              </p:cNvSpPr>
              <p:nvPr/>
            </p:nvSpPr>
            <p:spPr bwMode="auto">
              <a:xfrm>
                <a:off x="1857" y="1888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6" name="AutoShape 33"/>
              <p:cNvSpPr>
                <a:spLocks noChangeArrowheads="1"/>
              </p:cNvSpPr>
              <p:nvPr/>
            </p:nvSpPr>
            <p:spPr bwMode="auto">
              <a:xfrm>
                <a:off x="1527" y="1935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7" name="AutoShape 34"/>
              <p:cNvSpPr>
                <a:spLocks noChangeArrowheads="1"/>
              </p:cNvSpPr>
              <p:nvPr/>
            </p:nvSpPr>
            <p:spPr bwMode="auto">
              <a:xfrm>
                <a:off x="1585" y="2052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8" name="AutoShape 35"/>
              <p:cNvSpPr>
                <a:spLocks noChangeArrowheads="1"/>
              </p:cNvSpPr>
              <p:nvPr/>
            </p:nvSpPr>
            <p:spPr bwMode="auto">
              <a:xfrm>
                <a:off x="1589" y="2012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59" name="AutoShape 36"/>
              <p:cNvSpPr>
                <a:spLocks noChangeArrowheads="1"/>
              </p:cNvSpPr>
              <p:nvPr/>
            </p:nvSpPr>
            <p:spPr bwMode="auto">
              <a:xfrm>
                <a:off x="1263" y="2294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0" name="AutoShape 37"/>
              <p:cNvSpPr>
                <a:spLocks noChangeArrowheads="1"/>
              </p:cNvSpPr>
              <p:nvPr/>
            </p:nvSpPr>
            <p:spPr bwMode="auto">
              <a:xfrm>
                <a:off x="1383" y="2268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1" name="AutoShape 38"/>
              <p:cNvSpPr>
                <a:spLocks noChangeArrowheads="1"/>
              </p:cNvSpPr>
              <p:nvPr/>
            </p:nvSpPr>
            <p:spPr bwMode="auto">
              <a:xfrm>
                <a:off x="1387" y="2240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2" name="AutoShape 39"/>
              <p:cNvSpPr>
                <a:spLocks noChangeArrowheads="1"/>
              </p:cNvSpPr>
              <p:nvPr/>
            </p:nvSpPr>
            <p:spPr bwMode="auto">
              <a:xfrm>
                <a:off x="1383" y="2215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3" name="AutoShape 40"/>
              <p:cNvSpPr>
                <a:spLocks noChangeArrowheads="1"/>
              </p:cNvSpPr>
              <p:nvPr/>
            </p:nvSpPr>
            <p:spPr bwMode="auto">
              <a:xfrm>
                <a:off x="1338" y="2170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4" name="AutoShape 41"/>
              <p:cNvSpPr>
                <a:spLocks noChangeArrowheads="1"/>
              </p:cNvSpPr>
              <p:nvPr/>
            </p:nvSpPr>
            <p:spPr bwMode="auto">
              <a:xfrm>
                <a:off x="1358" y="2124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5" name="AutoShape 42"/>
              <p:cNvSpPr>
                <a:spLocks noChangeArrowheads="1"/>
              </p:cNvSpPr>
              <p:nvPr/>
            </p:nvSpPr>
            <p:spPr bwMode="auto">
              <a:xfrm>
                <a:off x="1383" y="2079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  <p:sp>
            <p:nvSpPr>
              <p:cNvPr id="39966" name="AutoShape 43"/>
              <p:cNvSpPr>
                <a:spLocks noChangeArrowheads="1"/>
              </p:cNvSpPr>
              <p:nvPr/>
            </p:nvSpPr>
            <p:spPr bwMode="auto">
              <a:xfrm>
                <a:off x="1358" y="2050"/>
                <a:ext cx="108" cy="8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DE"/>
              </a:p>
            </p:txBody>
          </p:sp>
        </p:grpSp>
      </p:grpSp>
      <p:pic>
        <p:nvPicPr>
          <p:cNvPr id="39945" name="Picture 44" descr="strada_boscaia_08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7025" y="3108325"/>
            <a:ext cx="5006975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45"/>
          <p:cNvSpPr txBox="1">
            <a:spLocks noChangeArrowheads="1"/>
          </p:cNvSpPr>
          <p:nvPr/>
        </p:nvSpPr>
        <p:spPr bwMode="auto">
          <a:xfrm>
            <a:off x="2722563" y="1168400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30305"/>
                </a:solidFill>
                <a:latin typeface="Arial" charset="0"/>
              </a:rPr>
              <a:t>80 km</a:t>
            </a:r>
          </a:p>
        </p:txBody>
      </p:sp>
      <p:sp>
        <p:nvSpPr>
          <p:cNvPr id="39947" name="Text Box 46"/>
          <p:cNvSpPr txBox="1">
            <a:spLocks noChangeArrowheads="1"/>
          </p:cNvSpPr>
          <p:nvPr/>
        </p:nvSpPr>
        <p:spPr bwMode="auto">
          <a:xfrm>
            <a:off x="6881813" y="6477000"/>
            <a:ext cx="2227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latin typeface="Arial" charset="0"/>
              </a:rPr>
              <a:t>Val Blenio </a:t>
            </a:r>
            <a:r>
              <a:rPr lang="en-US" sz="1200" i="1">
                <a:latin typeface="Arial" charset="0"/>
              </a:rPr>
              <a:t>(Foto G Valenti)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8688" y="909638"/>
            <a:ext cx="17891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CH" sz="1800" dirty="0">
                <a:latin typeface="+mn-lt"/>
                <a:cs typeface="+mn-cs"/>
              </a:rPr>
              <a:t>29 August 2003</a:t>
            </a:r>
            <a:endParaRPr lang="de-CH" sz="18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7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uge\camedo\PRIVATE\PICTURES\LUMIX\Albis_Old_New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735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3" descr="20110415_simone_Lema_02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6763" y="-4763"/>
            <a:ext cx="4565650" cy="687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12"/>
          <p:cNvSpPr txBox="1">
            <a:spLocks noChangeArrowheads="1"/>
          </p:cNvSpPr>
          <p:nvPr/>
        </p:nvSpPr>
        <p:spPr bwMode="auto">
          <a:xfrm>
            <a:off x="4763" y="0"/>
            <a:ext cx="2170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Radar Albis</a:t>
            </a:r>
            <a:br>
              <a:rPr lang="de-CH" sz="1600" i="1">
                <a:solidFill>
                  <a:schemeClr val="bg1"/>
                </a:solidFill>
                <a:latin typeface="Arial" charset="0"/>
              </a:rPr>
            </a:br>
            <a:r>
              <a:rPr lang="de-CH" sz="1600" i="1">
                <a:solidFill>
                  <a:schemeClr val="bg1"/>
                </a:solidFill>
                <a:latin typeface="Arial" charset="0"/>
              </a:rPr>
              <a:t>mounting the antenna</a:t>
            </a:r>
          </a:p>
        </p:txBody>
      </p:sp>
      <p:sp>
        <p:nvSpPr>
          <p:cNvPr id="79876" name="Text Box 12"/>
          <p:cNvSpPr txBox="1">
            <a:spLocks noChangeArrowheads="1"/>
          </p:cNvSpPr>
          <p:nvPr/>
        </p:nvSpPr>
        <p:spPr bwMode="auto">
          <a:xfrm>
            <a:off x="7015163" y="3175"/>
            <a:ext cx="21240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CH" sz="1600" i="1">
                <a:latin typeface="Arial" charset="0"/>
              </a:rPr>
              <a:t>Radar Lema:</a:t>
            </a:r>
            <a:br>
              <a:rPr lang="de-CH" sz="1600" i="1">
                <a:latin typeface="Arial" charset="0"/>
              </a:rPr>
            </a:br>
            <a:r>
              <a:rPr lang="de-CH" sz="1600" i="1">
                <a:latin typeface="Arial" charset="0"/>
              </a:rPr>
              <a:t>mounting the radome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F:\PICTURES_MASTER\PICTURES\090_Meteo\DaCasa\P10307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77975" y="2420938"/>
            <a:ext cx="5848350" cy="218440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b="1" dirty="0">
                <a:cs typeface="+mn-cs"/>
              </a:rPr>
              <a:t>From the Hyogo </a:t>
            </a:r>
            <a:r>
              <a:rPr lang="en-GB" b="1" dirty="0">
                <a:cs typeface="+mn-cs"/>
              </a:rPr>
              <a:t>Framework for </a:t>
            </a:r>
            <a:r>
              <a:rPr lang="en-GB" b="1" dirty="0">
                <a:cs typeface="+mn-cs"/>
              </a:rPr>
              <a:t>Action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dirty="0">
                <a:cs typeface="+mn-cs"/>
              </a:rPr>
              <a:t>“build </a:t>
            </a:r>
            <a:r>
              <a:rPr lang="en-US" dirty="0">
                <a:cs typeface="+mn-cs"/>
              </a:rPr>
              <a:t>the resilience of nations and communities to disasters</a:t>
            </a:r>
            <a:r>
              <a:rPr lang="en-US" dirty="0">
                <a:cs typeface="+mn-cs"/>
              </a:rPr>
              <a:t>”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dirty="0">
                <a:cs typeface="+mn-cs"/>
              </a:rPr>
              <a:t>“to identify, assess and monitor disaster risks and enhance early </a:t>
            </a:r>
            <a:r>
              <a:rPr lang="en-US" dirty="0">
                <a:cs typeface="+mn-cs"/>
              </a:rPr>
              <a:t>warning”</a:t>
            </a:r>
          </a:p>
          <a:p>
            <a:pPr eaLnBrk="0" hangingPunct="0">
              <a:defRPr/>
            </a:pPr>
            <a:endParaRPr lang="en-US" sz="16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5545138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1325"/>
            <a:ext cx="91440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 txBox="1">
            <a:spLocks noChangeArrowheads="1"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latin typeface="Arial" charset="0"/>
              </a:rPr>
              <a:t>Understanding orographic rainfall </a:t>
            </a:r>
            <a:br>
              <a:rPr lang="en-US" sz="3200" b="1">
                <a:latin typeface="Arial" charset="0"/>
              </a:rPr>
            </a:br>
            <a:r>
              <a:rPr lang="en-US" sz="2600">
                <a:latin typeface="Arial" charset="0"/>
              </a:rPr>
              <a:t>that leads to flooding of Maggia river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2205038"/>
            <a:ext cx="5903912" cy="175418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CH" sz="1800" b="1" dirty="0">
                <a:latin typeface="+mn-lt"/>
                <a:cs typeface="+mn-cs"/>
              </a:rPr>
              <a:t>Maggia </a:t>
            </a:r>
            <a:r>
              <a:rPr lang="de-CH" sz="1800" b="1" dirty="0" err="1">
                <a:latin typeface="+mn-lt"/>
                <a:cs typeface="+mn-cs"/>
              </a:rPr>
              <a:t>river</a:t>
            </a:r>
            <a:r>
              <a:rPr lang="de-CH" sz="1800" b="1" dirty="0">
                <a:latin typeface="+mn-lt"/>
                <a:cs typeface="+mn-cs"/>
              </a:rPr>
              <a:t> in </a:t>
            </a:r>
            <a:r>
              <a:rPr lang="de-CH" sz="1800" b="1" dirty="0" err="1">
                <a:latin typeface="+mn-lt"/>
                <a:cs typeface="+mn-cs"/>
              </a:rPr>
              <a:t>Solduno</a:t>
            </a:r>
            <a:r>
              <a:rPr lang="de-CH" sz="1800" b="1" dirty="0">
                <a:latin typeface="+mn-lt"/>
                <a:cs typeface="+mn-cs"/>
              </a:rPr>
              <a:t/>
            </a:r>
            <a:br>
              <a:rPr lang="de-CH" sz="1800" b="1" dirty="0">
                <a:latin typeface="+mn-lt"/>
                <a:cs typeface="+mn-cs"/>
              </a:rPr>
            </a:br>
            <a:r>
              <a:rPr lang="de-CH" sz="1600" dirty="0">
                <a:latin typeface="+mn-lt"/>
                <a:cs typeface="+mn-cs"/>
              </a:rPr>
              <a:t>926 km2, southern </a:t>
            </a:r>
            <a:r>
              <a:rPr lang="de-CH" sz="1600" dirty="0" err="1">
                <a:latin typeface="+mn-lt"/>
                <a:cs typeface="+mn-cs"/>
              </a:rPr>
              <a:t>Switzerland</a:t>
            </a:r>
            <a:r>
              <a:rPr lang="de-CH" sz="1600" dirty="0">
                <a:latin typeface="+mn-lt"/>
                <a:cs typeface="+mn-cs"/>
              </a:rPr>
              <a:t/>
            </a:r>
            <a:br>
              <a:rPr lang="de-CH" sz="1600" dirty="0">
                <a:latin typeface="+mn-lt"/>
                <a:cs typeface="+mn-cs"/>
              </a:rPr>
            </a:br>
            <a:endParaRPr lang="de-CH" sz="1600" dirty="0">
              <a:latin typeface="+mn-lt"/>
              <a:cs typeface="+mn-cs"/>
            </a:endParaRPr>
          </a:p>
          <a:p>
            <a:pPr eaLnBrk="0" hangingPunct="0">
              <a:defRPr/>
            </a:pPr>
            <a:endParaRPr lang="de-CH" sz="1800" dirty="0"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de-CH" sz="1800" dirty="0" err="1">
                <a:latin typeface="+mn-lt"/>
                <a:cs typeface="+mn-cs"/>
              </a:rPr>
              <a:t>Typical</a:t>
            </a:r>
            <a:r>
              <a:rPr lang="de-CH" sz="1800" dirty="0">
                <a:latin typeface="+mn-lt"/>
                <a:cs typeface="+mn-cs"/>
              </a:rPr>
              <a:t> </a:t>
            </a:r>
            <a:r>
              <a:rPr lang="de-CH" sz="1800" dirty="0" err="1">
                <a:latin typeface="+mn-lt"/>
                <a:cs typeface="+mn-cs"/>
              </a:rPr>
              <a:t>runoff</a:t>
            </a:r>
            <a:r>
              <a:rPr lang="de-CH" sz="1800" dirty="0">
                <a:latin typeface="+mn-lt"/>
                <a:cs typeface="+mn-cs"/>
              </a:rPr>
              <a:t>: 10 m</a:t>
            </a:r>
            <a:r>
              <a:rPr lang="de-CH" sz="1800" baseline="30000" dirty="0">
                <a:latin typeface="+mn-lt"/>
                <a:cs typeface="+mn-cs"/>
              </a:rPr>
              <a:t>3</a:t>
            </a:r>
            <a:r>
              <a:rPr lang="de-CH" sz="1800" dirty="0">
                <a:latin typeface="+mn-lt"/>
                <a:cs typeface="+mn-cs"/>
              </a:rPr>
              <a:t>/s</a:t>
            </a:r>
          </a:p>
          <a:p>
            <a:pPr eaLnBrk="0" hangingPunct="0">
              <a:defRPr/>
            </a:pPr>
            <a:r>
              <a:rPr lang="de-CH" sz="1800" dirty="0" err="1">
                <a:latin typeface="+mn-lt"/>
                <a:cs typeface="+mn-cs"/>
              </a:rPr>
              <a:t>About</a:t>
            </a:r>
            <a:r>
              <a:rPr lang="de-CH" sz="1800" dirty="0">
                <a:latin typeface="+mn-lt"/>
                <a:cs typeface="+mn-cs"/>
              </a:rPr>
              <a:t> </a:t>
            </a:r>
            <a:r>
              <a:rPr lang="de-CH" sz="1800" dirty="0" err="1">
                <a:latin typeface="+mn-lt"/>
                <a:cs typeface="+mn-cs"/>
              </a:rPr>
              <a:t>once</a:t>
            </a:r>
            <a:r>
              <a:rPr lang="de-CH" sz="1800" dirty="0">
                <a:latin typeface="+mn-lt"/>
                <a:cs typeface="+mn-cs"/>
              </a:rPr>
              <a:t> in a </a:t>
            </a:r>
            <a:r>
              <a:rPr lang="de-CH" sz="1800" dirty="0" err="1">
                <a:latin typeface="+mn-lt"/>
                <a:cs typeface="+mn-cs"/>
              </a:rPr>
              <a:t>year</a:t>
            </a:r>
            <a:r>
              <a:rPr lang="de-CH" sz="1800" dirty="0">
                <a:latin typeface="+mn-lt"/>
                <a:cs typeface="+mn-cs"/>
              </a:rPr>
              <a:t>: </a:t>
            </a:r>
            <a:r>
              <a:rPr lang="de-CH" sz="2200" b="1" dirty="0">
                <a:latin typeface="+mn-lt"/>
                <a:cs typeface="+mn-cs"/>
              </a:rPr>
              <a:t>&gt;1000 m</a:t>
            </a:r>
            <a:r>
              <a:rPr lang="de-CH" sz="2200" b="1" baseline="30000" dirty="0">
                <a:latin typeface="+mn-lt"/>
                <a:cs typeface="+mn-cs"/>
              </a:rPr>
              <a:t>3</a:t>
            </a:r>
            <a:r>
              <a:rPr lang="de-CH" sz="2200" b="1" dirty="0">
                <a:latin typeface="+mn-lt"/>
                <a:cs typeface="+mn-cs"/>
              </a:rPr>
              <a:t>/s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2013" y="3262313"/>
            <a:ext cx="1800225" cy="258445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CH" sz="1800" b="1" dirty="0">
                <a:latin typeface="+mn-lt"/>
                <a:cs typeface="+mn-cs"/>
              </a:rPr>
              <a:t>2006-2011 (6y)</a:t>
            </a:r>
          </a:p>
          <a:p>
            <a:pPr eaLnBrk="0" hangingPunct="0">
              <a:defRPr/>
            </a:pPr>
            <a:endParaRPr lang="de-CH" sz="1800" dirty="0"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de-CH" sz="1800" dirty="0">
                <a:latin typeface="+mn-lt"/>
                <a:cs typeface="+mn-cs"/>
              </a:rPr>
              <a:t>Select </a:t>
            </a:r>
            <a:r>
              <a:rPr lang="de-CH" sz="1800" dirty="0" err="1">
                <a:latin typeface="+mn-lt"/>
                <a:cs typeface="+mn-cs"/>
              </a:rPr>
              <a:t>events</a:t>
            </a:r>
            <a:r>
              <a:rPr lang="de-CH" sz="1800" dirty="0">
                <a:latin typeface="+mn-lt"/>
                <a:cs typeface="+mn-cs"/>
              </a:rPr>
              <a:t> </a:t>
            </a:r>
            <a:r>
              <a:rPr lang="de-CH" sz="1800" dirty="0" err="1">
                <a:latin typeface="+mn-lt"/>
                <a:cs typeface="+mn-cs"/>
              </a:rPr>
              <a:t>with</a:t>
            </a:r>
            <a:r>
              <a:rPr lang="de-CH" sz="1800" dirty="0">
                <a:latin typeface="+mn-lt"/>
                <a:cs typeface="+mn-cs"/>
              </a:rPr>
              <a:t> 16 </a:t>
            </a:r>
            <a:r>
              <a:rPr lang="de-CH" sz="1800" dirty="0" err="1">
                <a:latin typeface="+mn-lt"/>
                <a:cs typeface="+mn-cs"/>
              </a:rPr>
              <a:t>highest</a:t>
            </a:r>
            <a:r>
              <a:rPr lang="de-CH" sz="1800" dirty="0">
                <a:latin typeface="+mn-lt"/>
                <a:cs typeface="+mn-cs"/>
              </a:rPr>
              <a:t> </a:t>
            </a:r>
            <a:r>
              <a:rPr lang="de-CH" sz="1800" dirty="0" err="1">
                <a:latin typeface="+mn-lt"/>
                <a:cs typeface="+mn-cs"/>
              </a:rPr>
              <a:t>runoff</a:t>
            </a:r>
            <a:r>
              <a:rPr lang="de-CH" sz="1800" dirty="0">
                <a:latin typeface="+mn-lt"/>
                <a:cs typeface="+mn-cs"/>
              </a:rPr>
              <a:t>. </a:t>
            </a:r>
          </a:p>
          <a:p>
            <a:pPr eaLnBrk="0" hangingPunct="0">
              <a:defRPr/>
            </a:pPr>
            <a:endParaRPr lang="de-CH" sz="1800" dirty="0">
              <a:latin typeface="+mn-lt"/>
              <a:cs typeface="+mn-cs"/>
            </a:endParaRPr>
          </a:p>
          <a:p>
            <a:pPr eaLnBrk="0" hangingPunct="0">
              <a:defRPr/>
            </a:pPr>
            <a:r>
              <a:rPr lang="de-CH" sz="1800" dirty="0" err="1">
                <a:latin typeface="+mn-lt"/>
                <a:cs typeface="+mn-cs"/>
              </a:rPr>
              <a:t>Make</a:t>
            </a:r>
            <a:r>
              <a:rPr lang="de-CH" sz="1800" dirty="0">
                <a:latin typeface="+mn-lt"/>
                <a:cs typeface="+mn-cs"/>
              </a:rPr>
              <a:t> 2 </a:t>
            </a:r>
            <a:r>
              <a:rPr lang="de-CH" sz="1800" dirty="0" err="1">
                <a:latin typeface="+mn-lt"/>
                <a:cs typeface="+mn-cs"/>
              </a:rPr>
              <a:t>groups</a:t>
            </a:r>
            <a:r>
              <a:rPr lang="de-CH" sz="1800" dirty="0">
                <a:latin typeface="+mn-lt"/>
                <a:cs typeface="+mn-cs"/>
              </a:rPr>
              <a:t>: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de-CH" sz="1800" b="1" dirty="0">
                <a:latin typeface="+mn-lt"/>
                <a:cs typeface="+mn-cs"/>
              </a:rPr>
              <a:t>8 </a:t>
            </a:r>
            <a:r>
              <a:rPr lang="de-CH" sz="1800" b="1" dirty="0" err="1">
                <a:latin typeface="+mn-lt"/>
                <a:cs typeface="+mn-cs"/>
              </a:rPr>
              <a:t>heaviest</a:t>
            </a:r>
            <a:endParaRPr lang="de-CH" sz="1800" b="1" dirty="0">
              <a:latin typeface="+mn-lt"/>
              <a:cs typeface="+mn-cs"/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de-CH" sz="1800" b="1" dirty="0">
                <a:latin typeface="+mn-lt"/>
                <a:cs typeface="+mn-cs"/>
              </a:rPr>
              <a:t>rank 9-16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465638" y="6546850"/>
            <a:ext cx="46942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CH" sz="1600" i="1" dirty="0">
                <a:solidFill>
                  <a:schemeClr val="bg1"/>
                </a:solidFill>
                <a:latin typeface="+mn-lt"/>
                <a:cs typeface="+mn-cs"/>
              </a:rPr>
              <a:t>Panziera, James, Germann, </a:t>
            </a:r>
            <a:r>
              <a:rPr lang="de-CH" sz="1600" i="1" dirty="0" err="1">
                <a:solidFill>
                  <a:schemeClr val="bg1"/>
                </a:solidFill>
                <a:latin typeface="+mn-lt"/>
                <a:cs typeface="+mn-cs"/>
              </a:rPr>
              <a:t>submitted</a:t>
            </a:r>
            <a:r>
              <a:rPr lang="de-CH" sz="1600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de-CH" sz="1600" i="1" dirty="0" err="1">
                <a:solidFill>
                  <a:schemeClr val="bg1"/>
                </a:solidFill>
                <a:latin typeface="+mn-lt"/>
                <a:cs typeface="+mn-cs"/>
              </a:rPr>
              <a:t>to</a:t>
            </a:r>
            <a:r>
              <a:rPr lang="de-CH" sz="1600" i="1" dirty="0">
                <a:solidFill>
                  <a:schemeClr val="bg1"/>
                </a:solidFill>
                <a:latin typeface="+mn-lt"/>
                <a:cs typeface="+mn-cs"/>
              </a:rPr>
              <a:t> QJRMS</a:t>
            </a:r>
            <a:endParaRPr lang="de-CH" sz="16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545138"/>
            <a:ext cx="9144000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+mn-lt"/>
              <a:cs typeface="+mn-cs"/>
            </a:endParaRPr>
          </a:p>
        </p:txBody>
      </p:sp>
      <p:pic>
        <p:nvPicPr>
          <p:cNvPr id="82946" name="Picture 4" descr="velve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3" y="944563"/>
            <a:ext cx="58483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 txBox="1">
            <a:spLocks noChangeArrowheads="1"/>
          </p:cNvSpPr>
          <p:nvPr/>
        </p:nvSpPr>
        <p:spPr bwMode="auto">
          <a:xfrm>
            <a:off x="1296988" y="323850"/>
            <a:ext cx="7847012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latin typeface="Arial" charset="0"/>
              </a:rPr>
              <a:t>Short-term forecasting </a:t>
            </a:r>
            <a:r>
              <a:rPr lang="en-US" sz="2600">
                <a:latin typeface="Arial" charset="0"/>
              </a:rPr>
              <a:t>of precipitation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7813" y="6284913"/>
            <a:ext cx="25161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de-CH" sz="1600" i="1" dirty="0">
                <a:latin typeface="+mn-lt"/>
                <a:cs typeface="+mn-cs"/>
              </a:rPr>
              <a:t>Mandapaka, Germann, Panziera, Hering (2011)</a:t>
            </a:r>
            <a:endParaRPr lang="de-CH" sz="1600" i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pic>
        <p:nvPicPr>
          <p:cNvPr id="4198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6688"/>
            <a:ext cx="28797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2949575"/>
            <a:ext cx="288131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119438" y="284163"/>
            <a:ext cx="5761037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Ground measurements</a:t>
            </a:r>
          </a:p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Weather radars</a:t>
            </a:r>
          </a:p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Data integration</a:t>
            </a:r>
          </a:p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Uncertainty</a:t>
            </a:r>
          </a:p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Research</a:t>
            </a:r>
          </a:p>
          <a:p>
            <a:pPr marL="342900" indent="-342900">
              <a:spcBef>
                <a:spcPct val="20000"/>
              </a:spcBef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The full chain</a:t>
            </a:r>
          </a:p>
        </p:txBody>
      </p:sp>
      <p:pic>
        <p:nvPicPr>
          <p:cNvPr id="4198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525" y="5260975"/>
            <a:ext cx="2879725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588"/>
            <a:ext cx="287972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525" y="3754438"/>
            <a:ext cx="2879725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3175" y="585311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43010" name="Rectangle 3"/>
          <p:cNvSpPr txBox="1">
            <a:spLocks noChangeArrowheads="1"/>
          </p:cNvSpPr>
          <p:nvPr/>
        </p:nvSpPr>
        <p:spPr bwMode="auto">
          <a:xfrm>
            <a:off x="0" y="5229225"/>
            <a:ext cx="91440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4000" b="1">
                <a:latin typeface="Arial" charset="0"/>
              </a:rPr>
              <a:t>Part 1 Ground measurements:  </a:t>
            </a:r>
            <a:r>
              <a:rPr lang="en-US" sz="4000">
                <a:latin typeface="Arial" charset="0"/>
              </a:rPr>
              <a:t/>
            </a:r>
            <a:br>
              <a:rPr lang="en-US" sz="4000">
                <a:latin typeface="Arial" charset="0"/>
              </a:rPr>
            </a:br>
            <a:r>
              <a:rPr lang="en-US" sz="3200">
                <a:latin typeface="Arial" charset="0"/>
              </a:rPr>
              <a:t>A representative station for every warning region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12"/>
          <p:cNvSpPr txBox="1">
            <a:spLocks noChangeArrowheads="1"/>
          </p:cNvSpPr>
          <p:nvPr/>
        </p:nvSpPr>
        <p:spPr bwMode="auto">
          <a:xfrm>
            <a:off x="7013575" y="4508500"/>
            <a:ext cx="2108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SwissMetNet VSSFE</a:t>
            </a:r>
          </a:p>
          <a:p>
            <a:pPr algn="r" eaLnBrk="0" hangingPunct="0"/>
            <a:r>
              <a:rPr lang="de-CH" sz="1600" i="1">
                <a:solidFill>
                  <a:schemeClr val="bg1"/>
                </a:solidFill>
                <a:latin typeface="Arial" charset="0"/>
              </a:rPr>
              <a:t>Salanfe, 1924m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211263" y="1052513"/>
            <a:ext cx="8229600" cy="4929187"/>
          </a:xfrm>
        </p:spPr>
        <p:txBody>
          <a:bodyPr>
            <a:normAutofit/>
          </a:bodyPr>
          <a:lstStyle/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>
                <a:latin typeface="Arial" pitchFamily="34" charset="0"/>
                <a:cs typeface="Arial" pitchFamily="34" charset="0"/>
              </a:rPr>
              <a:t>Increase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density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stations</a:t>
            </a:r>
            <a:endParaRPr lang="de-CH" sz="1400" dirty="0">
              <a:latin typeface="Arial" pitchFamily="34" charset="0"/>
              <a:cs typeface="Arial" pitchFamily="34" charset="0"/>
            </a:endParaRPr>
          </a:p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>
                <a:latin typeface="Arial" pitchFamily="34" charset="0"/>
                <a:cs typeface="Arial" pitchFamily="34" charset="0"/>
              </a:rPr>
              <a:t>G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representative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measurements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in all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warning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regions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gap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filling</a:t>
            </a:r>
            <a:endParaRPr lang="de-CH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0" hangingPunct="0">
              <a:spcBef>
                <a:spcPct val="0"/>
              </a:spcBef>
              <a:buFont typeface="Arial" pitchFamily="34" charset="0"/>
              <a:buNone/>
              <a:defRPr/>
            </a:pPr>
            <a:endParaRPr lang="de-CH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Automatization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135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raingauge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stations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Integrate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quality-checked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stations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other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network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operators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(«Partnernetze»)</a:t>
            </a:r>
          </a:p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Build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new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stations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where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other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station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available</a:t>
            </a:r>
            <a:endParaRPr lang="de-CH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>
                <a:latin typeface="Arial" pitchFamily="34" charset="0"/>
                <a:cs typeface="Arial" pitchFamily="34" charset="0"/>
              </a:rPr>
              <a:t>Modernization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existing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raingauge</a:t>
            </a:r>
            <a:r>
              <a:rPr lang="de-CH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>
                <a:latin typeface="Arial" pitchFamily="34" charset="0"/>
                <a:cs typeface="Arial" pitchFamily="34" charset="0"/>
              </a:rPr>
              <a:t>stations</a:t>
            </a:r>
            <a:endParaRPr lang="de-CH" sz="1400" dirty="0">
              <a:latin typeface="Arial" pitchFamily="34" charset="0"/>
              <a:cs typeface="Arial" pitchFamily="34" charset="0"/>
            </a:endParaRPr>
          </a:p>
          <a:p>
            <a:pPr marL="285750" indent="-285750" eaLnBrk="0" hangingPunct="0">
              <a:spcBef>
                <a:spcPct val="0"/>
              </a:spcBef>
              <a:buFont typeface="Wingdings" pitchFamily="2" charset="2"/>
              <a:buChar char="è"/>
              <a:defRPr/>
            </a:pP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Finalisation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raingauge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network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Canton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800" dirty="0" err="1" smtClean="0">
                <a:latin typeface="Arial" pitchFamily="34" charset="0"/>
                <a:cs typeface="Arial" pitchFamily="34" charset="0"/>
              </a:rPr>
              <a:t>Valais</a:t>
            </a:r>
            <a:r>
              <a:rPr lang="de-CH" sz="1800" dirty="0" smtClean="0">
                <a:latin typeface="Arial" pitchFamily="34" charset="0"/>
                <a:cs typeface="Arial" pitchFamily="34" charset="0"/>
              </a:rPr>
              <a:t>» </a:t>
            </a:r>
            <a:endParaRPr lang="de-CH" sz="1800" dirty="0">
              <a:latin typeface="Arial" pitchFamily="34" charset="0"/>
              <a:cs typeface="Arial" pitchFamily="34" charset="0"/>
            </a:endParaRPr>
          </a:p>
          <a:p>
            <a:pPr marL="0" indent="0" eaLnBrk="0" hangingPunc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de-CH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SwissMetNet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 III, 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SwissMetNet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 II, 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Canton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CH" sz="1400" dirty="0" err="1" smtClean="0">
                <a:latin typeface="Arial" pitchFamily="34" charset="0"/>
                <a:cs typeface="Arial" pitchFamily="34" charset="0"/>
              </a:rPr>
              <a:t>Valais</a:t>
            </a:r>
            <a:r>
              <a:rPr lang="de-CH" sz="1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 eaLnBrk="0" hangingPunct="0">
              <a:spcBef>
                <a:spcPct val="0"/>
              </a:spcBef>
              <a:buFont typeface="Arial" pitchFamily="34" charset="0"/>
              <a:buNone/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CH" kern="0" dirty="0" smtClean="0">
                <a:solidFill>
                  <a:srgbClr val="000000"/>
                </a:solidFill>
                <a:latin typeface="Arial"/>
              </a:rPr>
              <a:t>Goals 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CH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network</a:t>
            </a:r>
            <a:r>
              <a:rPr lang="de-CH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kern="0" dirty="0" err="1" smtClean="0">
                <a:solidFill>
                  <a:srgbClr val="000000"/>
                </a:solidFill>
                <a:latin typeface="Arial"/>
              </a:rPr>
              <a:t>extension</a:t>
            </a:r>
            <a:endParaRPr lang="de-CH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 t="5579"/>
          <a:stretch>
            <a:fillRect/>
          </a:stretch>
        </p:blipFill>
        <p:spPr bwMode="auto">
          <a:xfrm>
            <a:off x="215900" y="936625"/>
            <a:ext cx="8640763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CH" kern="0" dirty="0" smtClean="0">
                <a:solidFill>
                  <a:srgbClr val="000000"/>
                </a:solidFill>
                <a:latin typeface="Arial"/>
              </a:rPr>
              <a:t>Today: </a:t>
            </a:r>
            <a:r>
              <a:rPr lang="de-CH" sz="2600" b="0" kern="0" dirty="0" smtClean="0">
                <a:solidFill>
                  <a:srgbClr val="000000"/>
                </a:solidFill>
                <a:latin typeface="Arial"/>
              </a:rPr>
              <a:t>142 </a:t>
            </a:r>
            <a:r>
              <a:rPr lang="de-CH" sz="2600" b="0" kern="0" dirty="0" err="1" smtClean="0">
                <a:solidFill>
                  <a:srgbClr val="000000"/>
                </a:solidFill>
                <a:latin typeface="Arial"/>
              </a:rPr>
              <a:t>automatic</a:t>
            </a:r>
            <a:r>
              <a:rPr lang="de-CH" sz="2600" b="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  <a:latin typeface="Arial"/>
              </a:rPr>
              <a:t>SwissMetNet</a:t>
            </a:r>
            <a:r>
              <a:rPr lang="de-CH" sz="2600" b="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  <a:latin typeface="Arial"/>
              </a:rPr>
              <a:t>stations</a:t>
            </a:r>
            <a:endParaRPr lang="de-CH" sz="2600" b="0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 t="5579"/>
          <a:stretch>
            <a:fillRect/>
          </a:stretch>
        </p:blipFill>
        <p:spPr bwMode="auto">
          <a:xfrm>
            <a:off x="215900" y="936625"/>
            <a:ext cx="8640763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CH" kern="0" dirty="0" smtClean="0">
                <a:solidFill>
                  <a:srgbClr val="000000"/>
                </a:solidFill>
                <a:latin typeface="Arial"/>
              </a:rPr>
              <a:t>2015: </a:t>
            </a:r>
            <a:r>
              <a:rPr lang="de-CH" sz="2600" b="0" kern="0" dirty="0" smtClean="0">
                <a:solidFill>
                  <a:srgbClr val="000000"/>
                </a:solidFill>
                <a:latin typeface="Arial"/>
              </a:rPr>
              <a:t>253 </a:t>
            </a:r>
            <a:r>
              <a:rPr lang="de-CH" sz="2600" b="0" kern="0" dirty="0" err="1" smtClean="0">
                <a:solidFill>
                  <a:srgbClr val="000000"/>
                </a:solidFill>
                <a:latin typeface="Arial"/>
              </a:rPr>
              <a:t>automatic</a:t>
            </a:r>
            <a:r>
              <a:rPr lang="de-CH" sz="2600" b="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  <a:latin typeface="Arial"/>
              </a:rPr>
              <a:t>SwissMetNet</a:t>
            </a:r>
            <a:r>
              <a:rPr lang="de-CH" sz="2600" b="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CH" sz="2600" b="0" kern="0" dirty="0" err="1" smtClean="0">
                <a:solidFill>
                  <a:srgbClr val="000000"/>
                </a:solidFill>
                <a:latin typeface="Arial"/>
              </a:rPr>
              <a:t>stations</a:t>
            </a:r>
            <a:endParaRPr lang="de-CH" sz="2600" b="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08175" y="4365625"/>
            <a:ext cx="2974975" cy="1655763"/>
          </a:xfrm>
          <a:prstGeom prst="ellipse">
            <a:avLst/>
          </a:prstGeom>
          <a:noFill/>
          <a:ln w="1016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GSEDI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D MeteoSchweiz Variante 1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Settings\All Users\IDZEDI\OFFICE_SETTINGS\TEMPLATES\SHARED\GSEDI.pot</Template>
  <TotalTime>4</TotalTime>
  <Words>1290</Words>
  <Application>Microsoft Office PowerPoint</Application>
  <PresentationFormat>On-screen Show (4:3)</PresentationFormat>
  <Paragraphs>270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17</vt:i4>
      </vt:variant>
      <vt:variant>
        <vt:lpstr>Slide Titles</vt:lpstr>
      </vt:variant>
      <vt:variant>
        <vt:i4>43</vt:i4>
      </vt:variant>
    </vt:vector>
  </HeadingPairs>
  <TitlesOfParts>
    <vt:vector size="67" baseType="lpstr">
      <vt:lpstr>Times</vt:lpstr>
      <vt:lpstr>Arial</vt:lpstr>
      <vt:lpstr>Calibri</vt:lpstr>
      <vt:lpstr>Courier New</vt:lpstr>
      <vt:lpstr>Wingdings</vt:lpstr>
      <vt:lpstr>ZapfDingbats</vt:lpstr>
      <vt:lpstr>Modern No. 20</vt:lpstr>
      <vt:lpstr>GSEDI</vt:lpstr>
      <vt:lpstr>Larissa</vt:lpstr>
      <vt:lpstr>CD MeteoSchweiz Variante 1</vt:lpstr>
      <vt:lpstr>GSEDI</vt:lpstr>
      <vt:lpstr>Larissa</vt:lpstr>
      <vt:lpstr>Larissa</vt:lpstr>
      <vt:lpstr>Larissa</vt:lpstr>
      <vt:lpstr>Larissa</vt:lpstr>
      <vt:lpstr>Larissa</vt:lpstr>
      <vt:lpstr>Larissa</vt:lpstr>
      <vt:lpstr>Larissa</vt:lpstr>
      <vt:lpstr>Larissa</vt:lpstr>
      <vt:lpstr>Larissa</vt:lpstr>
      <vt:lpstr>Larissa</vt:lpstr>
      <vt:lpstr>Larissa</vt:lpstr>
      <vt:lpstr>CD MeteoSchweiz Variante 1</vt:lpstr>
      <vt:lpstr>CD MeteoSchweiz Variante 1</vt:lpstr>
      <vt:lpstr>Slide 1</vt:lpstr>
      <vt:lpstr>Canton Glarus/Swiss Alps, 2009</vt:lpstr>
      <vt:lpstr>August 2005: Major flood in Switzerland 6 fatalities, damages of 3 billions CHF.</vt:lpstr>
      <vt:lpstr>We know there is large potential !</vt:lpstr>
      <vt:lpstr>Slide 5</vt:lpstr>
      <vt:lpstr>Slide 6</vt:lpstr>
      <vt:lpstr>Slide 7</vt:lpstr>
      <vt:lpstr>Slide 8</vt:lpstr>
      <vt:lpstr>Slide 9</vt:lpstr>
      <vt:lpstr>Slide 10</vt:lpstr>
      <vt:lpstr>3rd partner networks</vt:lpstr>
      <vt:lpstr>Integration of 3rd partner networks  Forms of partenariats </vt:lpstr>
      <vt:lpstr>Slide 13</vt:lpstr>
      <vt:lpstr>Slide 14</vt:lpstr>
      <vt:lpstr>Swiss radar history</vt:lpstr>
      <vt:lpstr>Slide 16</vt:lpstr>
      <vt:lpstr>Inneralpine coverage and backup</vt:lpstr>
      <vt:lpstr>New site in Valais: Pointe de la Plaine Morte</vt:lpstr>
      <vt:lpstr>Alps as seen from Dole and Plaine Morte</vt:lpstr>
      <vt:lpstr>Slide 20</vt:lpstr>
      <vt:lpstr>Radar and raingauge are complementary</vt:lpstr>
      <vt:lpstr>Slide 22</vt:lpstr>
      <vt:lpstr>Slide 23</vt:lpstr>
      <vt:lpstr>Slide 24</vt:lpstr>
      <vt:lpstr>Slide 25</vt:lpstr>
      <vt:lpstr>Slide 26</vt:lpstr>
      <vt:lpstr>Uncertainty propagation</vt:lpstr>
      <vt:lpstr>Radar ensemble for runoff modeling</vt:lpstr>
      <vt:lpstr>Radar ensemble</vt:lpstr>
      <vt:lpstr>Radar ensemble: Real-time implementation</vt:lpstr>
      <vt:lpstr>Slide 31</vt:lpstr>
      <vt:lpstr>Slide 32</vt:lpstr>
      <vt:lpstr>Slide 33</vt:lpstr>
      <vt:lpstr>Slide 34</vt:lpstr>
      <vt:lpstr>Radar nowcasting for gas pipeline</vt:lpstr>
      <vt:lpstr>Slide 36</vt:lpstr>
      <vt:lpstr>Railway station „Löwenstrasse“ Zurich</vt:lpstr>
      <vt:lpstr>Slide 38</vt:lpstr>
      <vt:lpstr>Slide 39</vt:lpstr>
      <vt:lpstr>Slide 40</vt:lpstr>
      <vt:lpstr>Slide 41</vt:lpstr>
      <vt:lpstr>Slide 42</vt:lpstr>
      <vt:lpstr>Slide 43</vt:lpstr>
    </vt:vector>
  </TitlesOfParts>
  <Company>MeteoSwiss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RASA 2008+</dc:title>
  <dc:creator>Germann Urs</dc:creator>
  <cp:lastModifiedBy>Administrator</cp:lastModifiedBy>
  <cp:revision>1541</cp:revision>
  <cp:lastPrinted>2003-11-14T16:51:38Z</cp:lastPrinted>
  <dcterms:created xsi:type="dcterms:W3CDTF">2006-03-16T08:40:30Z</dcterms:created>
  <dcterms:modified xsi:type="dcterms:W3CDTF">2013-06-13T07:01:31Z</dcterms:modified>
</cp:coreProperties>
</file>